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71" r:id="rId3"/>
    <p:sldId id="272" r:id="rId4"/>
    <p:sldId id="276" r:id="rId5"/>
    <p:sldId id="270" r:id="rId6"/>
    <p:sldId id="277" r:id="rId7"/>
    <p:sldId id="278" r:id="rId8"/>
    <p:sldId id="279" r:id="rId9"/>
    <p:sldId id="267" r:id="rId10"/>
    <p:sldId id="273" r:id="rId11"/>
    <p:sldId id="274" r:id="rId12"/>
    <p:sldId id="294" r:id="rId13"/>
    <p:sldId id="285" r:id="rId14"/>
    <p:sldId id="280" r:id="rId15"/>
    <p:sldId id="295" r:id="rId16"/>
    <p:sldId id="296" r:id="rId17"/>
    <p:sldId id="282" r:id="rId18"/>
    <p:sldId id="281" r:id="rId19"/>
    <p:sldId id="283" r:id="rId20"/>
    <p:sldId id="284" r:id="rId21"/>
    <p:sldId id="293" r:id="rId22"/>
    <p:sldId id="286" r:id="rId23"/>
    <p:sldId id="291" r:id="rId24"/>
    <p:sldId id="287" r:id="rId25"/>
    <p:sldId id="288" r:id="rId26"/>
    <p:sldId id="289" r:id="rId27"/>
    <p:sldId id="290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86684" autoAdjust="0"/>
  </p:normalViewPr>
  <p:slideViewPr>
    <p:cSldViewPr>
      <p:cViewPr varScale="1">
        <p:scale>
          <a:sx n="87" d="100"/>
          <a:sy n="87" d="100"/>
        </p:scale>
        <p:origin x="148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435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283C8-477B-4725-9326-6EDF4A5A6509}" type="datetimeFigureOut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57ED4-5893-4052-BF3E-5140802BC9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57ED4-5893-4052-BF3E-5140802BC9D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662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544C8-0370-4D3B-8994-55D4BD7202B8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1F67-EE83-4B80-A37E-BFD14ED436F3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FE2E-AC26-4EEF-B07E-37BA91F51096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29276-FD2A-41A7-966D-BDB0E46825D9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1C51E-41B2-4A52-BA37-F34A173E1694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AE53-0E9B-45B5-9E36-FE1DB84DBEA4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65DE4-5EFA-48E1-8186-CAAC48E6521F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74EB6-BC35-4745-8A9B-64B0B6D183AF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0539E-8864-4327-8118-AF1124415E45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1AA85-5475-41B3-9B5A-9B5CC33890A9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6E528-FBC9-4889-AB1E-FCC1890CC526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76C4E-DB68-4E42-9253-618F606277A5}" type="datetime1">
              <a:rPr lang="en-US" smtClean="0"/>
              <a:pPr/>
              <a:t>3/5/2021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B7361D-6A7E-488B-8520-1256A2B1DED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/>
          <p:nvPr userDrawn="1"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1" y="1"/>
            <a:ext cx="2031999" cy="3007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Magneto" panose="04030805050802020D02" pitchFamily="82" charset="0"/>
              </a:rPr>
              <a:t>Week 3</a:t>
            </a:r>
            <a:br>
              <a:rPr lang="en-US" sz="3200">
                <a:solidFill>
                  <a:schemeClr val="tx1">
                    <a:lumMod val="50000"/>
                    <a:lumOff val="50000"/>
                  </a:schemeClr>
                </a:solidFill>
                <a:latin typeface="Magneto" panose="04030805050802020D02" pitchFamily="82" charset="0"/>
              </a:rPr>
            </a:br>
            <a:r>
              <a:rPr lang="en-US"/>
              <a:t>Stack Data 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1400" y="4038600"/>
            <a:ext cx="7696200" cy="1600200"/>
          </a:xfrm>
        </p:spPr>
        <p:txBody>
          <a:bodyPr>
            <a:normAutofit/>
          </a:bodyPr>
          <a:lstStyle/>
          <a:p>
            <a:pPr algn="r"/>
            <a:r>
              <a:rPr lang="fr-FR" sz="2400" b="1">
                <a:latin typeface="Matura MT Script Capitals" panose="03020802060602070202" pitchFamily="66" charset="0"/>
              </a:rPr>
              <a:t>Tri A. Budiono</a:t>
            </a:r>
          </a:p>
          <a:p>
            <a:pPr algn="r"/>
            <a:r>
              <a:rPr lang="fr-FR" sz="2400" b="1"/>
              <a:t>COMP6571 Data Structures and Algorithms</a:t>
            </a:r>
            <a:endParaRPr lang="en-US" sz="2400"/>
          </a:p>
          <a:p>
            <a:pPr algn="r"/>
            <a:r>
              <a:rPr lang="en-US" sz="2400"/>
              <a:t>Even Semester 2020/2021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781B-5731-447E-8C6C-5455EC79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Feedback for Week 2 Lab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5E8B0-F445-4094-822D-4F843165C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Please, name your submitted file with you name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08388-8064-49C9-88BA-24C2A702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8DAC3C-A867-4EED-A1B0-B3009E9C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1705663"/>
            <a:ext cx="3022325" cy="417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47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C0DA-C913-41EF-8DC2-7C6F50A29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Lab Grade will be counted?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624C3-C483-4A9A-8C77-ABFBCE538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Lab Problem Set	: 80%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Weekly Quiz	: 20%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lvl="1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079B3-35B3-4199-8AE1-1F26FC2B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7085B9-E0B8-453B-8F65-D13C55026B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420894"/>
              </p:ext>
            </p:extLst>
          </p:nvPr>
        </p:nvGraphicFramePr>
        <p:xfrm>
          <a:off x="2209800" y="2720875"/>
          <a:ext cx="8077200" cy="381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3293">
                  <a:extLst>
                    <a:ext uri="{9D8B030D-6E8A-4147-A177-3AD203B41FA5}">
                      <a16:colId xmlns:a16="http://schemas.microsoft.com/office/drawing/2014/main" val="4082456017"/>
                    </a:ext>
                  </a:extLst>
                </a:gridCol>
                <a:gridCol w="946798">
                  <a:extLst>
                    <a:ext uri="{9D8B030D-6E8A-4147-A177-3AD203B41FA5}">
                      <a16:colId xmlns:a16="http://schemas.microsoft.com/office/drawing/2014/main" val="1311020831"/>
                    </a:ext>
                  </a:extLst>
                </a:gridCol>
                <a:gridCol w="2289431">
                  <a:extLst>
                    <a:ext uri="{9D8B030D-6E8A-4147-A177-3AD203B41FA5}">
                      <a16:colId xmlns:a16="http://schemas.microsoft.com/office/drawing/2014/main" val="3777854141"/>
                    </a:ext>
                  </a:extLst>
                </a:gridCol>
                <a:gridCol w="1973831">
                  <a:extLst>
                    <a:ext uri="{9D8B030D-6E8A-4147-A177-3AD203B41FA5}">
                      <a16:colId xmlns:a16="http://schemas.microsoft.com/office/drawing/2014/main" val="1622995811"/>
                    </a:ext>
                  </a:extLst>
                </a:gridCol>
                <a:gridCol w="1176811">
                  <a:extLst>
                    <a:ext uri="{9D8B030D-6E8A-4147-A177-3AD203B41FA5}">
                      <a16:colId xmlns:a16="http://schemas.microsoft.com/office/drawing/2014/main" val="1143140822"/>
                    </a:ext>
                  </a:extLst>
                </a:gridCol>
                <a:gridCol w="1027036">
                  <a:extLst>
                    <a:ext uri="{9D8B030D-6E8A-4147-A177-3AD203B41FA5}">
                      <a16:colId xmlns:a16="http://schemas.microsoft.com/office/drawing/2014/main" val="3727402170"/>
                    </a:ext>
                  </a:extLst>
                </a:gridCol>
              </a:tblGrid>
              <a:tr h="496832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No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Week 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Topic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Problem Set (80%)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Quiz (20%)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1" u="none" strike="noStrike">
                          <a:effectLst/>
                        </a:rPr>
                        <a:t>Score</a:t>
                      </a:r>
                      <a:endParaRPr lang="en-US" sz="17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607534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List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extLst>
                  <a:ext uri="{0D108BD9-81ED-4DB2-BD59-A6C34878D82A}">
                    <a16:rowId xmlns:a16="http://schemas.microsoft.com/office/drawing/2014/main" val="159041521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Stack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extLst>
                  <a:ext uri="{0D108BD9-81ED-4DB2-BD59-A6C34878D82A}">
                    <a16:rowId xmlns:a16="http://schemas.microsoft.com/office/drawing/2014/main" val="364674683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Queue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extLst>
                  <a:ext uri="{0D108BD9-81ED-4DB2-BD59-A6C34878D82A}">
                    <a16:rowId xmlns:a16="http://schemas.microsoft.com/office/drawing/2014/main" val="399761133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Tree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extLst>
                  <a:ext uri="{0D108BD9-81ED-4DB2-BD59-A6C34878D82A}">
                    <a16:rowId xmlns:a16="http://schemas.microsoft.com/office/drawing/2014/main" val="3934670217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Set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extLst>
                  <a:ext uri="{0D108BD9-81ED-4DB2-BD59-A6C34878D82A}">
                    <a16:rowId xmlns:a16="http://schemas.microsoft.com/office/drawing/2014/main" val="423722178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Advanced Set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extLst>
                  <a:ext uri="{0D108BD9-81ED-4DB2-BD59-A6C34878D82A}">
                    <a16:rowId xmlns:a16="http://schemas.microsoft.com/office/drawing/2014/main" val="382702036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Graph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extLst>
                  <a:ext uri="{0D108BD9-81ED-4DB2-BD59-A6C34878D82A}">
                    <a16:rowId xmlns:a16="http://schemas.microsoft.com/office/drawing/2014/main" val="2100004028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Digraph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75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80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extLst>
                  <a:ext uri="{0D108BD9-81ED-4DB2-BD59-A6C34878D82A}">
                    <a16:rowId xmlns:a16="http://schemas.microsoft.com/office/drawing/2014/main" val="11032405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Searching and Sorting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extLst>
                  <a:ext uri="{0D108BD9-81ED-4DB2-BD59-A6C34878D82A}">
                    <a16:rowId xmlns:a16="http://schemas.microsoft.com/office/drawing/2014/main" val="340312057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11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Algorithm analysis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90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700" u="none" strike="noStrike">
                          <a:effectLst/>
                        </a:rPr>
                        <a:t>74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extLst>
                  <a:ext uri="{0D108BD9-81ED-4DB2-BD59-A6C34878D82A}">
                    <a16:rowId xmlns:a16="http://schemas.microsoft.com/office/drawing/2014/main" val="865738943"/>
                  </a:ext>
                </a:extLst>
              </a:tr>
              <a:tr h="292100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700" u="none" strike="noStrike">
                          <a:effectLst/>
                        </a:rPr>
                        <a:t>FINAL SCORE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0208" marR="140208" marT="70104" marB="70104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>
                          <a:effectLst/>
                        </a:rPr>
                        <a:t>87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4605" marR="14605" marT="14605" marB="0" anchor="b"/>
                </a:tc>
                <a:extLst>
                  <a:ext uri="{0D108BD9-81ED-4DB2-BD59-A6C34878D82A}">
                    <a16:rowId xmlns:a16="http://schemas.microsoft.com/office/drawing/2014/main" val="9643818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3641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rrow: Pentagon 42">
            <a:extLst>
              <a:ext uri="{FF2B5EF4-FFF2-40B4-BE49-F238E27FC236}">
                <a16:creationId xmlns:a16="http://schemas.microsoft.com/office/drawing/2014/main" id="{2C13312E-7F5C-47DA-9D8C-D6B616808913}"/>
              </a:ext>
            </a:extLst>
          </p:cNvPr>
          <p:cNvSpPr/>
          <p:nvPr/>
        </p:nvSpPr>
        <p:spPr>
          <a:xfrm>
            <a:off x="3995446" y="4604385"/>
            <a:ext cx="2481554" cy="456278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D0FBA6-F68D-4E1A-9BC1-173019B2665C}"/>
              </a:ext>
            </a:extLst>
          </p:cNvPr>
          <p:cNvSpPr txBox="1"/>
          <p:nvPr/>
        </p:nvSpPr>
        <p:spPr>
          <a:xfrm>
            <a:off x="3977085" y="4581822"/>
            <a:ext cx="2481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20% for a late submission of Lab w1</a:t>
            </a:r>
          </a:p>
          <a:p>
            <a:r>
              <a:rPr lang="en-US" sz="1200"/>
              <a:t>10% for a late revision of Lab w1</a:t>
            </a:r>
          </a:p>
        </p:txBody>
      </p:sp>
      <p:sp>
        <p:nvSpPr>
          <p:cNvPr id="42" name="Arrow: Pentagon 41">
            <a:extLst>
              <a:ext uri="{FF2B5EF4-FFF2-40B4-BE49-F238E27FC236}">
                <a16:creationId xmlns:a16="http://schemas.microsoft.com/office/drawing/2014/main" id="{0FF88874-5EAA-43FB-AFB3-50F2080CFE39}"/>
              </a:ext>
            </a:extLst>
          </p:cNvPr>
          <p:cNvSpPr/>
          <p:nvPr/>
        </p:nvSpPr>
        <p:spPr>
          <a:xfrm>
            <a:off x="3309646" y="4108752"/>
            <a:ext cx="2481554" cy="456278"/>
          </a:xfrm>
          <a:prstGeom prst="homePlat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1710B-DD31-437D-9675-DBEDEE26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Will late submissions be counted?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7BDA8-5DF1-47BE-8AA6-D9D68484F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Yes, with certain penalty which is 10% per week late	</a:t>
            </a:r>
          </a:p>
          <a:p>
            <a:pPr>
              <a:spcBef>
                <a:spcPts val="1200"/>
              </a:spcBef>
            </a:pPr>
            <a:r>
              <a:rPr lang="en-US"/>
              <a:t>What about re-submission or revision?</a:t>
            </a:r>
          </a:p>
          <a:p>
            <a:pPr lvl="1"/>
            <a:r>
              <a:rPr lang="en-US"/>
              <a:t>Re-submitted lab work or revision is considered late if it’s submitted more than one week after the first due date</a:t>
            </a:r>
          </a:p>
          <a:p>
            <a:pPr>
              <a:spcBef>
                <a:spcPts val="1200"/>
              </a:spcBef>
            </a:pPr>
            <a:r>
              <a:rPr lang="en-US"/>
              <a:t>It means, Lab scores can change to better one throughout the semester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0AFD09-EED7-4C85-9542-37F9C886E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78BA04B-9B7A-4C03-9683-9FA74500E949}"/>
              </a:ext>
            </a:extLst>
          </p:cNvPr>
          <p:cNvSpPr/>
          <p:nvPr/>
        </p:nvSpPr>
        <p:spPr>
          <a:xfrm>
            <a:off x="1930400" y="5060279"/>
            <a:ext cx="8229600" cy="8382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9B5525-CC7B-4DDE-9B6C-A73F49997E2D}"/>
              </a:ext>
            </a:extLst>
          </p:cNvPr>
          <p:cNvCxnSpPr>
            <a:cxnSpLocks/>
          </p:cNvCxnSpPr>
          <p:nvPr/>
        </p:nvCxnSpPr>
        <p:spPr>
          <a:xfrm>
            <a:off x="3276600" y="4108752"/>
            <a:ext cx="0" cy="171352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DCC7C6-FDBD-4F9F-9BDF-189775C09CB5}"/>
              </a:ext>
            </a:extLst>
          </p:cNvPr>
          <p:cNvCxnSpPr>
            <a:cxnSpLocks/>
          </p:cNvCxnSpPr>
          <p:nvPr/>
        </p:nvCxnSpPr>
        <p:spPr>
          <a:xfrm>
            <a:off x="3962400" y="4581822"/>
            <a:ext cx="0" cy="124045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A3BB9B-6CAC-49D5-963D-E9D3F00784EA}"/>
              </a:ext>
            </a:extLst>
          </p:cNvPr>
          <p:cNvCxnSpPr/>
          <p:nvPr/>
        </p:nvCxnSpPr>
        <p:spPr>
          <a:xfrm>
            <a:off x="2514600" y="5136479"/>
            <a:ext cx="0" cy="6858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8B9B90E-2685-4144-BE84-8E11A2806B11}"/>
              </a:ext>
            </a:extLst>
          </p:cNvPr>
          <p:cNvCxnSpPr/>
          <p:nvPr/>
        </p:nvCxnSpPr>
        <p:spPr>
          <a:xfrm>
            <a:off x="4648200" y="5136479"/>
            <a:ext cx="0" cy="6858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7D97512-61F0-431B-BB1B-13A4AC5DFA2A}"/>
              </a:ext>
            </a:extLst>
          </p:cNvPr>
          <p:cNvCxnSpPr/>
          <p:nvPr/>
        </p:nvCxnSpPr>
        <p:spPr>
          <a:xfrm>
            <a:off x="5334000" y="5136479"/>
            <a:ext cx="0" cy="6858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07A750-A697-46F9-BE04-B32B38F7D23E}"/>
              </a:ext>
            </a:extLst>
          </p:cNvPr>
          <p:cNvCxnSpPr/>
          <p:nvPr/>
        </p:nvCxnSpPr>
        <p:spPr>
          <a:xfrm>
            <a:off x="6019800" y="5136479"/>
            <a:ext cx="0" cy="6858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AB375E-AD05-4FBF-85F5-D549F71E12F3}"/>
              </a:ext>
            </a:extLst>
          </p:cNvPr>
          <p:cNvCxnSpPr/>
          <p:nvPr/>
        </p:nvCxnSpPr>
        <p:spPr>
          <a:xfrm>
            <a:off x="6705600" y="5136479"/>
            <a:ext cx="0" cy="6858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C3BDC6-986E-4C86-9F4D-54552C68D180}"/>
              </a:ext>
            </a:extLst>
          </p:cNvPr>
          <p:cNvCxnSpPr/>
          <p:nvPr/>
        </p:nvCxnSpPr>
        <p:spPr>
          <a:xfrm>
            <a:off x="7391400" y="5136479"/>
            <a:ext cx="0" cy="6858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972668-F4A8-4741-A7B8-8020DEADF9C8}"/>
              </a:ext>
            </a:extLst>
          </p:cNvPr>
          <p:cNvCxnSpPr/>
          <p:nvPr/>
        </p:nvCxnSpPr>
        <p:spPr>
          <a:xfrm>
            <a:off x="8077200" y="5136479"/>
            <a:ext cx="0" cy="6858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92A7A3-8050-44DA-84EC-9AAA74E8492C}"/>
              </a:ext>
            </a:extLst>
          </p:cNvPr>
          <p:cNvCxnSpPr/>
          <p:nvPr/>
        </p:nvCxnSpPr>
        <p:spPr>
          <a:xfrm>
            <a:off x="8763000" y="5136479"/>
            <a:ext cx="0" cy="6858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4C62961-A327-4676-9578-991F76346693}"/>
              </a:ext>
            </a:extLst>
          </p:cNvPr>
          <p:cNvCxnSpPr/>
          <p:nvPr/>
        </p:nvCxnSpPr>
        <p:spPr>
          <a:xfrm>
            <a:off x="9448800" y="5136479"/>
            <a:ext cx="0" cy="6858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D8FA50B-C4FF-498B-968C-9B4DEDECC562}"/>
              </a:ext>
            </a:extLst>
          </p:cNvPr>
          <p:cNvSpPr txBox="1"/>
          <p:nvPr/>
        </p:nvSpPr>
        <p:spPr>
          <a:xfrm>
            <a:off x="2082798" y="6260068"/>
            <a:ext cx="1016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4E99E-5819-4387-8D92-742B96E2AC88}"/>
              </a:ext>
            </a:extLst>
          </p:cNvPr>
          <p:cNvSpPr txBox="1"/>
          <p:nvPr/>
        </p:nvSpPr>
        <p:spPr>
          <a:xfrm>
            <a:off x="2260598" y="5893355"/>
            <a:ext cx="66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8A8E8-960B-47AD-BA65-0585EC86855A}"/>
              </a:ext>
            </a:extLst>
          </p:cNvPr>
          <p:cNvSpPr txBox="1"/>
          <p:nvPr/>
        </p:nvSpPr>
        <p:spPr>
          <a:xfrm>
            <a:off x="2971798" y="5893355"/>
            <a:ext cx="66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52123B-6FAB-49DC-B848-F1F452218F5D}"/>
              </a:ext>
            </a:extLst>
          </p:cNvPr>
          <p:cNvSpPr txBox="1"/>
          <p:nvPr/>
        </p:nvSpPr>
        <p:spPr>
          <a:xfrm>
            <a:off x="3682998" y="5893355"/>
            <a:ext cx="66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2E210F7-8570-444E-9406-9731DC447942}"/>
              </a:ext>
            </a:extLst>
          </p:cNvPr>
          <p:cNvSpPr txBox="1"/>
          <p:nvPr/>
        </p:nvSpPr>
        <p:spPr>
          <a:xfrm>
            <a:off x="8458200" y="5893355"/>
            <a:ext cx="66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w11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79018A-F706-4D7E-8987-EEC16BF9EDB5}"/>
              </a:ext>
            </a:extLst>
          </p:cNvPr>
          <p:cNvSpPr txBox="1"/>
          <p:nvPr/>
        </p:nvSpPr>
        <p:spPr>
          <a:xfrm>
            <a:off x="9144000" y="5893355"/>
            <a:ext cx="66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w12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CE0614A-E365-4013-BBC1-482AE77C9F87}"/>
              </a:ext>
            </a:extLst>
          </p:cNvPr>
          <p:cNvSpPr txBox="1"/>
          <p:nvPr/>
        </p:nvSpPr>
        <p:spPr>
          <a:xfrm>
            <a:off x="3309646" y="4108752"/>
            <a:ext cx="2481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10% for a late submission of Lab w1</a:t>
            </a:r>
          </a:p>
          <a:p>
            <a:r>
              <a:rPr lang="en-US" sz="1200"/>
              <a:t>0% for a revision of Lab w1</a:t>
            </a:r>
          </a:p>
        </p:txBody>
      </p:sp>
    </p:spTree>
    <p:extLst>
      <p:ext uri="{BB962C8B-B14F-4D97-AF65-F5344CB8AC3E}">
        <p14:creationId xmlns:p14="http://schemas.microsoft.com/office/powerpoint/2010/main" val="444220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3EE18-5886-4CA1-8377-83D571E50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Lab Work Week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7F116-9FB0-47F8-B2D5-0BB52B448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How to declare struct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How to define struct variables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How to use const keyword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etc. questions from you…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F9487-CFE5-495E-965C-4118E42A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64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EC59-FE54-4E38-AFFF-2B832212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Data Stuctures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031EC-19DF-470F-B81F-6B28E1F69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Four kinds of </a:t>
            </a:r>
            <a:r>
              <a:rPr lang="en-US">
                <a:latin typeface="Bell Gothic Std Black" panose="020B0706020202040204" pitchFamily="34" charset="0"/>
              </a:rPr>
              <a:t>linearly ordered</a:t>
            </a:r>
            <a:r>
              <a:rPr lang="en-US"/>
              <a:t> abstract data types (ADT):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/>
              <a:t>List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/>
              <a:t>Stack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/>
              <a:t>Queue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/>
              <a:t>Deque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4D5B11-F198-46EC-8812-CA604DD9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7F7567-8730-46B4-91B3-69569E63C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570" y="2107510"/>
            <a:ext cx="4798952" cy="145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FA16AB-7160-45B6-9260-26DBF103B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8112" y="1577651"/>
            <a:ext cx="2082421" cy="198217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BEE507-DD04-464E-9781-CDE9665C1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722" y="3690465"/>
            <a:ext cx="3251600" cy="18848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336066-E95F-4305-A9EB-2160721A3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8271" y="5834850"/>
            <a:ext cx="6063818" cy="7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646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F9EC0-1083-4B57-8030-221C296D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67D8CB-1A6A-458F-A7F6-0D77B2AD25AE}"/>
              </a:ext>
            </a:extLst>
          </p:cNvPr>
          <p:cNvGrpSpPr/>
          <p:nvPr/>
        </p:nvGrpSpPr>
        <p:grpSpPr>
          <a:xfrm>
            <a:off x="818715" y="4680002"/>
            <a:ext cx="8229599" cy="1012719"/>
            <a:chOff x="1676400" y="4778481"/>
            <a:chExt cx="8229599" cy="1012719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57BD8CD-E586-4864-B069-DA47C3664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8787184" y="4847838"/>
              <a:ext cx="905708" cy="87216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15FDB5-7A2A-46CE-AF29-139244E41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7832745" y="4840328"/>
              <a:ext cx="926672" cy="920576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16B81D-36CD-4FCB-83F1-FC39E1279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855308" y="4817126"/>
              <a:ext cx="926711" cy="9189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7D6B46B-72A2-430D-AAF0-F4600493E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34758" y="4809424"/>
              <a:ext cx="992333" cy="98177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FFED880-BC4F-4410-8AB6-BE8C9AE7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7426" y="4871252"/>
              <a:ext cx="905708" cy="87216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877E47A-2475-4927-B156-E1BA14038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1263" y="4778481"/>
              <a:ext cx="935178" cy="932846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26571F94-02BD-444D-87C1-AAD59C5A4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80232" y="4868205"/>
              <a:ext cx="846795" cy="84679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98BF50-685A-412C-A710-98ED69B3A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13892" y="4868206"/>
              <a:ext cx="857079" cy="84679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4A1A29-0707-413A-8728-36A376FA97BF}"/>
                </a:ext>
              </a:extLst>
            </p:cNvPr>
            <p:cNvSpPr/>
            <p:nvPr/>
          </p:nvSpPr>
          <p:spPr>
            <a:xfrm>
              <a:off x="1714593" y="4825346"/>
              <a:ext cx="8153400" cy="918989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50DBA445-68EA-474A-B640-A06563C0D4A9}"/>
                </a:ext>
              </a:extLst>
            </p:cNvPr>
            <p:cNvSpPr/>
            <p:nvPr/>
          </p:nvSpPr>
          <p:spPr>
            <a:xfrm>
              <a:off x="9791606" y="4825346"/>
              <a:ext cx="114393" cy="91898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D6269FA-CF66-4876-A065-E09FE0350B46}"/>
                </a:ext>
              </a:extLst>
            </p:cNvPr>
            <p:cNvSpPr/>
            <p:nvPr/>
          </p:nvSpPr>
          <p:spPr>
            <a:xfrm>
              <a:off x="1676400" y="4824426"/>
              <a:ext cx="114393" cy="91898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C09948-ADC9-4F8C-AB94-49B80A177B15}"/>
              </a:ext>
            </a:extLst>
          </p:cNvPr>
          <p:cNvGrpSpPr/>
          <p:nvPr/>
        </p:nvGrpSpPr>
        <p:grpSpPr>
          <a:xfrm>
            <a:off x="5707363" y="110594"/>
            <a:ext cx="6266337" cy="4756660"/>
            <a:chOff x="4771280" y="45807"/>
            <a:chExt cx="6266337" cy="475666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32F21B9-7DC3-4F27-BB5F-B647698E0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5400000">
              <a:off x="9207497" y="2813638"/>
              <a:ext cx="905708" cy="87216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C71F06E-5331-4DC8-B565-C6ABBDEDF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7658076" y="2759137"/>
              <a:ext cx="926672" cy="920576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AEA4BA76-ED88-48E4-8FF2-7DFD63170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12167" y="45807"/>
              <a:ext cx="926711" cy="91898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660B7AC-ED99-46E1-BABE-6D0EC9D61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6988" y="1402350"/>
              <a:ext cx="935179" cy="92523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8B835AA-CA23-451E-9578-57C00702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1280" y="2854415"/>
              <a:ext cx="905708" cy="87216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A725FA6-F057-4786-BFE8-1D30589F1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9138" y="1340377"/>
              <a:ext cx="935178" cy="932846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9A12A419-975E-4A9C-922C-2F560093E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34142" y="2769748"/>
              <a:ext cx="846795" cy="84679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D242DA4-290E-4C99-8B0C-D287552B8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80538" y="3955673"/>
              <a:ext cx="857079" cy="846794"/>
            </a:xfrm>
            <a:prstGeom prst="rect">
              <a:avLst/>
            </a:prstGeom>
          </p:spPr>
        </p:pic>
        <p:cxnSp>
          <p:nvCxnSpPr>
            <p:cNvPr id="42" name="Connector: Curved 41">
              <a:extLst>
                <a:ext uri="{FF2B5EF4-FFF2-40B4-BE49-F238E27FC236}">
                  <a16:creationId xmlns:a16="http://schemas.microsoft.com/office/drawing/2014/main" id="{58D627B4-DF99-42D3-B98E-5A45B1F34597}"/>
                </a:ext>
              </a:extLst>
            </p:cNvPr>
            <p:cNvCxnSpPr>
              <a:cxnSpLocks/>
              <a:stCxn id="36" idx="2"/>
              <a:endCxn id="39" idx="1"/>
            </p:cNvCxnSpPr>
            <p:nvPr/>
          </p:nvCxnSpPr>
          <p:spPr>
            <a:xfrm rot="16200000" flipH="1">
              <a:off x="6991328" y="1048990"/>
              <a:ext cx="842004" cy="673615"/>
            </a:xfrm>
            <a:prstGeom prst="curvedConnector2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or: Curved 43">
              <a:extLst>
                <a:ext uri="{FF2B5EF4-FFF2-40B4-BE49-F238E27FC236}">
                  <a16:creationId xmlns:a16="http://schemas.microsoft.com/office/drawing/2014/main" id="{B6430D9C-4C3E-43A7-BB6F-7B0BC0E2F427}"/>
                </a:ext>
              </a:extLst>
            </p:cNvPr>
            <p:cNvCxnSpPr>
              <a:stCxn id="36" idx="2"/>
              <a:endCxn id="37" idx="0"/>
            </p:cNvCxnSpPr>
            <p:nvPr/>
          </p:nvCxnSpPr>
          <p:spPr>
            <a:xfrm rot="5400000">
              <a:off x="6391274" y="718101"/>
              <a:ext cx="437554" cy="930945"/>
            </a:xfrm>
            <a:prstGeom prst="curved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or: Curved 47">
              <a:extLst>
                <a:ext uri="{FF2B5EF4-FFF2-40B4-BE49-F238E27FC236}">
                  <a16:creationId xmlns:a16="http://schemas.microsoft.com/office/drawing/2014/main" id="{E8D917E3-7DA5-4D8D-A432-2FF8ADF8E3BB}"/>
                </a:ext>
              </a:extLst>
            </p:cNvPr>
            <p:cNvCxnSpPr>
              <a:stCxn id="37" idx="2"/>
              <a:endCxn id="38" idx="0"/>
            </p:cNvCxnSpPr>
            <p:nvPr/>
          </p:nvCxnSpPr>
          <p:spPr>
            <a:xfrm rot="5400000">
              <a:off x="5420939" y="2130775"/>
              <a:ext cx="526835" cy="920444"/>
            </a:xfrm>
            <a:prstGeom prst="curved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or: Curved 49">
              <a:extLst>
                <a:ext uri="{FF2B5EF4-FFF2-40B4-BE49-F238E27FC236}">
                  <a16:creationId xmlns:a16="http://schemas.microsoft.com/office/drawing/2014/main" id="{6FC1183B-86D3-4E7E-A69C-68EF18A4B72E}"/>
                </a:ext>
              </a:extLst>
            </p:cNvPr>
            <p:cNvCxnSpPr>
              <a:stCxn id="37" idx="2"/>
              <a:endCxn id="40" idx="0"/>
            </p:cNvCxnSpPr>
            <p:nvPr/>
          </p:nvCxnSpPr>
          <p:spPr>
            <a:xfrm rot="16200000" flipH="1">
              <a:off x="6229975" y="2242183"/>
              <a:ext cx="442168" cy="612962"/>
            </a:xfrm>
            <a:prstGeom prst="curved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Curved 51">
              <a:extLst>
                <a:ext uri="{FF2B5EF4-FFF2-40B4-BE49-F238E27FC236}">
                  <a16:creationId xmlns:a16="http://schemas.microsoft.com/office/drawing/2014/main" id="{E0460C99-7ACF-46C4-886A-5DC6AA2B1492}"/>
                </a:ext>
              </a:extLst>
            </p:cNvPr>
            <p:cNvCxnSpPr>
              <a:stCxn id="39" idx="2"/>
              <a:endCxn id="35" idx="0"/>
            </p:cNvCxnSpPr>
            <p:nvPr/>
          </p:nvCxnSpPr>
          <p:spPr>
            <a:xfrm rot="5400000">
              <a:off x="7926113" y="2468523"/>
              <a:ext cx="485914" cy="95315"/>
            </a:xfrm>
            <a:prstGeom prst="curved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Curved 54">
              <a:extLst>
                <a:ext uri="{FF2B5EF4-FFF2-40B4-BE49-F238E27FC236}">
                  <a16:creationId xmlns:a16="http://schemas.microsoft.com/office/drawing/2014/main" id="{D72744EB-D108-4D26-B9AD-C36642499313}"/>
                </a:ext>
              </a:extLst>
            </p:cNvPr>
            <p:cNvCxnSpPr>
              <a:stCxn id="39" idx="2"/>
              <a:endCxn id="34" idx="1"/>
            </p:cNvCxnSpPr>
            <p:nvPr/>
          </p:nvCxnSpPr>
          <p:spPr>
            <a:xfrm rot="16200000" flipH="1">
              <a:off x="8676718" y="1813232"/>
              <a:ext cx="523643" cy="1443624"/>
            </a:xfrm>
            <a:prstGeom prst="curved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Curved 56">
              <a:extLst>
                <a:ext uri="{FF2B5EF4-FFF2-40B4-BE49-F238E27FC236}">
                  <a16:creationId xmlns:a16="http://schemas.microsoft.com/office/drawing/2014/main" id="{78CDEB4F-E1DC-4BF4-942C-5E9B7420B99B}"/>
                </a:ext>
              </a:extLst>
            </p:cNvPr>
            <p:cNvCxnSpPr>
              <a:stCxn id="34" idx="3"/>
              <a:endCxn id="41" idx="0"/>
            </p:cNvCxnSpPr>
            <p:nvPr/>
          </p:nvCxnSpPr>
          <p:spPr>
            <a:xfrm rot="16200000" flipH="1">
              <a:off x="10008165" y="3354759"/>
              <a:ext cx="253099" cy="948727"/>
            </a:xfrm>
            <a:prstGeom prst="curvedConnector3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97269AA-2927-468F-9E5A-D3C06751EA81}"/>
              </a:ext>
            </a:extLst>
          </p:cNvPr>
          <p:cNvGrpSpPr/>
          <p:nvPr/>
        </p:nvGrpSpPr>
        <p:grpSpPr>
          <a:xfrm>
            <a:off x="2040070" y="541994"/>
            <a:ext cx="2903085" cy="3519777"/>
            <a:chOff x="1657801" y="1128423"/>
            <a:chExt cx="2903085" cy="351977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89F39A-2A9B-4B7E-8AAB-123C0B122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32991" y="1128423"/>
              <a:ext cx="2547190" cy="285728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1A6977-B0A0-4D4F-A2BB-602493E49612}"/>
                </a:ext>
              </a:extLst>
            </p:cNvPr>
            <p:cNvSpPr txBox="1"/>
            <p:nvPr/>
          </p:nvSpPr>
          <p:spPr>
            <a:xfrm>
              <a:off x="1657801" y="3972436"/>
              <a:ext cx="269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Bell Gothic Std Black" panose="020B0706020202040204" pitchFamily="34" charset="0"/>
                </a:rPr>
                <a:t>Bag</a:t>
              </a:r>
              <a:r>
                <a:rPr lang="en-US"/>
                <a:t> of marbles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766658C-727A-4597-8D80-B673B5DDE30D}"/>
                </a:ext>
              </a:extLst>
            </p:cNvPr>
            <p:cNvSpPr txBox="1"/>
            <p:nvPr/>
          </p:nvSpPr>
          <p:spPr>
            <a:xfrm>
              <a:off x="2627524" y="4278868"/>
              <a:ext cx="193336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u="sng">
                  <a:latin typeface="Bell Gothic Std Black" panose="020B0706020202040204" pitchFamily="34" charset="0"/>
                </a:rPr>
                <a:t>no</a:t>
              </a:r>
              <a:r>
                <a:rPr lang="en-US">
                  <a:latin typeface="Bell Gothic Std Black" panose="020B0706020202040204" pitchFamily="34" charset="0"/>
                </a:rPr>
                <a:t> order</a:t>
              </a:r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A72B09D-2F05-410B-8238-B76151CD195A}"/>
              </a:ext>
            </a:extLst>
          </p:cNvPr>
          <p:cNvGrpSpPr/>
          <p:nvPr/>
        </p:nvGrpSpPr>
        <p:grpSpPr>
          <a:xfrm>
            <a:off x="3395286" y="5705602"/>
            <a:ext cx="3738783" cy="673632"/>
            <a:chOff x="3761407" y="5952600"/>
            <a:chExt cx="3738783" cy="6736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1543945-5773-447B-AB7C-7CD56105ABAE}"/>
                </a:ext>
              </a:extLst>
            </p:cNvPr>
            <p:cNvSpPr txBox="1"/>
            <p:nvPr/>
          </p:nvSpPr>
          <p:spPr>
            <a:xfrm>
              <a:off x="3761407" y="5952600"/>
              <a:ext cx="269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Bell Gothic Std Black" panose="020B0706020202040204" pitchFamily="34" charset="0"/>
                </a:rPr>
                <a:t>List</a:t>
              </a:r>
              <a:r>
                <a:rPr lang="en-US"/>
                <a:t> of marbles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D3FCE7A-EE8D-48E6-A390-282A3E90195D}"/>
                </a:ext>
              </a:extLst>
            </p:cNvPr>
            <p:cNvSpPr txBox="1"/>
            <p:nvPr/>
          </p:nvSpPr>
          <p:spPr>
            <a:xfrm>
              <a:off x="4953000" y="6256900"/>
              <a:ext cx="2547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Bell Gothic Std Black" panose="020B0706020202040204" pitchFamily="34" charset="0"/>
                </a:rPr>
                <a:t>linearly </a:t>
              </a:r>
              <a:r>
                <a:rPr lang="en-US" u="sng">
                  <a:latin typeface="Bell Gothic Std Black" panose="020B0706020202040204" pitchFamily="34" charset="0"/>
                </a:rPr>
                <a:t>ordered</a:t>
              </a:r>
              <a:r>
                <a:rPr lang="en-US"/>
                <a:t> 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EBD2CA-C183-440F-AA6F-59EB26E9DCDB}"/>
              </a:ext>
            </a:extLst>
          </p:cNvPr>
          <p:cNvGrpSpPr/>
          <p:nvPr/>
        </p:nvGrpSpPr>
        <p:grpSpPr>
          <a:xfrm>
            <a:off x="6714671" y="3747879"/>
            <a:ext cx="3621669" cy="686277"/>
            <a:chOff x="7385241" y="4022813"/>
            <a:chExt cx="3621669" cy="686277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A3A3D11-D578-4793-9A18-4BCE02BB522D}"/>
                </a:ext>
              </a:extLst>
            </p:cNvPr>
            <p:cNvSpPr txBox="1"/>
            <p:nvPr/>
          </p:nvSpPr>
          <p:spPr>
            <a:xfrm>
              <a:off x="7385241" y="4022813"/>
              <a:ext cx="2697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Bell Gothic Std Black" panose="020B0706020202040204" pitchFamily="34" charset="0"/>
                </a:rPr>
                <a:t>Tree</a:t>
              </a:r>
              <a:r>
                <a:rPr lang="en-US"/>
                <a:t> of marbles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1BFAC8-CE1A-49E6-A7B1-D89CB5593F50}"/>
                </a:ext>
              </a:extLst>
            </p:cNvPr>
            <p:cNvSpPr txBox="1"/>
            <p:nvPr/>
          </p:nvSpPr>
          <p:spPr>
            <a:xfrm>
              <a:off x="8459720" y="4339758"/>
              <a:ext cx="2547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>
                  <a:latin typeface="Bell Gothic Std Black" panose="020B0706020202040204" pitchFamily="34" charset="0"/>
                </a:rPr>
                <a:t>hierarchically </a:t>
              </a:r>
              <a:r>
                <a:rPr lang="en-US" u="sng">
                  <a:latin typeface="Bell Gothic Std Black" panose="020B0706020202040204" pitchFamily="34" charset="0"/>
                </a:rPr>
                <a:t>ordered</a:t>
              </a:r>
              <a:r>
                <a:rPr lang="en-US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8395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DA0CD-3EC9-44ED-9B97-A7950ABC6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>
                <a:solidFill>
                  <a:schemeClr val="tx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QUESTION TO PONDER:</a:t>
            </a:r>
          </a:p>
          <a:p>
            <a:pPr marL="0" indent="0" algn="ctr">
              <a:buNone/>
            </a:pPr>
            <a:endParaRPr lang="en-US" sz="360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What’s the difference between </a:t>
            </a:r>
          </a:p>
          <a:p>
            <a:pPr marL="0" indent="0" algn="ctr">
              <a:buNone/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C0C0C0"/>
                </a:highlight>
                <a:latin typeface="Comic Sans MS" panose="030F0702030302020204" pitchFamily="66" charset="0"/>
              </a:rPr>
              <a:t>ORDERING and SORTING </a:t>
            </a:r>
          </a:p>
          <a:p>
            <a:pPr marL="0" indent="0" algn="ctr">
              <a:buNone/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</a:rPr>
              <a:t>in the study of Data Structures and Algorithms?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61F02-FF1C-445F-A2A1-DCD96CE2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19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1B5F-B6F1-4FA0-BF3A-0B6511D9A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674A4-0AE3-401D-A02D-033FD2482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List allows insertion and deletion of item at arbitrary 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9D08E5-CD70-4C7E-BA5E-CADFE09C7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C:\Users\dwharder\Desktop\r1.png">
            <a:extLst>
              <a:ext uri="{FF2B5EF4-FFF2-40B4-BE49-F238E27FC236}">
                <a16:creationId xmlns:a16="http://schemas.microsoft.com/office/drawing/2014/main" id="{690D16C2-0E0E-43D1-827F-D5A70789A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43" y="3098341"/>
            <a:ext cx="1365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C:\Users\dwharder\Desktop\r2.png">
            <a:extLst>
              <a:ext uri="{FF2B5EF4-FFF2-40B4-BE49-F238E27FC236}">
                <a16:creationId xmlns:a16="http://schemas.microsoft.com/office/drawing/2014/main" id="{CA2E7851-1C54-46E5-BB28-1A1267406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43" y="4550348"/>
            <a:ext cx="136525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C:\Users\dwharder\Desktop\r3.png">
            <a:extLst>
              <a:ext uri="{FF2B5EF4-FFF2-40B4-BE49-F238E27FC236}">
                <a16:creationId xmlns:a16="http://schemas.microsoft.com/office/drawing/2014/main" id="{DDC1C481-4E4B-46DE-8C49-FE1B58A8A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223" y="3098341"/>
            <a:ext cx="136525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:\Users\dwharder\Desktop\r4.png">
            <a:extLst>
              <a:ext uri="{FF2B5EF4-FFF2-40B4-BE49-F238E27FC236}">
                <a16:creationId xmlns:a16="http://schemas.microsoft.com/office/drawing/2014/main" id="{1BBF85AB-CDF5-4080-87CA-5F520BE47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223" y="4624960"/>
            <a:ext cx="13652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796DEA-FB96-41F7-9F7F-0D7BA35F0F7A}"/>
              </a:ext>
            </a:extLst>
          </p:cNvPr>
          <p:cNvSpPr txBox="1"/>
          <p:nvPr/>
        </p:nvSpPr>
        <p:spPr>
          <a:xfrm>
            <a:off x="4533441" y="2602620"/>
            <a:ext cx="205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buFont typeface="Arial" charset="0"/>
              <a:buNone/>
            </a:pPr>
            <a:r>
              <a:rPr lang="en-US" altLang="en-US">
                <a:latin typeface="+mj-lt"/>
                <a:cs typeface="Arial" charset="0"/>
              </a:rPr>
              <a:t>Erasing an object</a:t>
            </a:r>
            <a:endParaRPr lang="en-US" altLang="en-US" dirty="0">
              <a:latin typeface="+mj-lt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0E6DC4-4380-48E3-9726-22A794F9E3B7}"/>
              </a:ext>
            </a:extLst>
          </p:cNvPr>
          <p:cNvSpPr txBox="1"/>
          <p:nvPr/>
        </p:nvSpPr>
        <p:spPr>
          <a:xfrm>
            <a:off x="4038600" y="4181016"/>
            <a:ext cx="3047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algn="ctr">
              <a:buFont typeface="Arial" charset="0"/>
              <a:buNone/>
            </a:pPr>
            <a:r>
              <a:rPr lang="en-US" altLang="en-US">
                <a:latin typeface="+mj-lt"/>
                <a:cs typeface="Arial" charset="0"/>
              </a:rPr>
              <a:t>Replacement of the object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25D749-6799-4F3A-A1A2-B156BA703C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043" y="3098033"/>
            <a:ext cx="4798952" cy="1452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331D3AB-1450-43C4-90A7-76104F69D46A}"/>
              </a:ext>
            </a:extLst>
          </p:cNvPr>
          <p:cNvSpPr txBox="1"/>
          <p:nvPr/>
        </p:nvSpPr>
        <p:spPr>
          <a:xfrm>
            <a:off x="1371600" y="2602620"/>
            <a:ext cx="2285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>
                <a:latin typeface="+mj-lt"/>
                <a:cs typeface="Arial" charset="0"/>
              </a:rPr>
              <a:t> Access to the object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35B293-A274-400E-BC28-DFF2081A4D5A}"/>
              </a:ext>
            </a:extLst>
          </p:cNvPr>
          <p:cNvSpPr txBox="1"/>
          <p:nvPr/>
        </p:nvSpPr>
        <p:spPr>
          <a:xfrm>
            <a:off x="990600" y="4181016"/>
            <a:ext cx="3047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>
                <a:latin typeface="+mj-lt"/>
                <a:cs typeface="Arial" charset="0"/>
              </a:rPr>
              <a:t>Insertion of a new object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405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7B50B-01B7-41CA-9F39-FD121A395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3E1C9-96E4-48AB-AE13-BCB293FEC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+mj-lt"/>
                <a:cs typeface="Arial" charset="0"/>
              </a:rPr>
              <a:t>Stack is a </a:t>
            </a:r>
            <a:r>
              <a:rPr lang="en-US" i="1">
                <a:latin typeface="+mj-lt"/>
                <a:cs typeface="Arial" charset="0"/>
              </a:rPr>
              <a:t>last-in–first-out </a:t>
            </a:r>
            <a:r>
              <a:rPr lang="en-US">
                <a:latin typeface="+mj-lt"/>
                <a:cs typeface="Arial" charset="0"/>
              </a:rPr>
              <a:t>(LIFO) data structure</a:t>
            </a:r>
          </a:p>
          <a:p>
            <a:endParaRPr lang="en-US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349F1-FF0F-4870-884B-88BB6647E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C:\Users\dwharder\Desktop\s3.png">
            <a:extLst>
              <a:ext uri="{FF2B5EF4-FFF2-40B4-BE49-F238E27FC236}">
                <a16:creationId xmlns:a16="http://schemas.microsoft.com/office/drawing/2014/main" id="{34B27337-54C5-4F5A-B07E-A11F53708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2288" y="2895600"/>
            <a:ext cx="2447925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C:\Users\dwharder\Desktop\s1.png">
            <a:extLst>
              <a:ext uri="{FF2B5EF4-FFF2-40B4-BE49-F238E27FC236}">
                <a16:creationId xmlns:a16="http://schemas.microsoft.com/office/drawing/2014/main" id="{C2CDD6BE-7A9E-44A2-87F5-A9EA37FAE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3013075"/>
            <a:ext cx="1614488" cy="175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:\Users\dwharder\Desktop\s2.png">
            <a:extLst>
              <a:ext uri="{FF2B5EF4-FFF2-40B4-BE49-F238E27FC236}">
                <a16:creationId xmlns:a16="http://schemas.microsoft.com/office/drawing/2014/main" id="{8D51C1CB-51F9-4F5A-AABB-368071FDD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4113" y="2898775"/>
            <a:ext cx="1757362" cy="190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51502A-54B6-4DA0-B497-D8A7742E1C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556" y="2362200"/>
            <a:ext cx="2819400" cy="268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94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D2093-A767-411F-AAFB-C858A949D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A58A2-0118-4BFD-BD1A-6C5F34B10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+mj-lt"/>
                <a:cs typeface="Arial" charset="0"/>
              </a:rPr>
              <a:t>Queue is a </a:t>
            </a:r>
            <a:r>
              <a:rPr lang="en-US" i="1">
                <a:latin typeface="+mj-lt"/>
                <a:cs typeface="Arial" charset="0"/>
              </a:rPr>
              <a:t>first-in–first-out </a:t>
            </a:r>
            <a:r>
              <a:rPr lang="en-US">
                <a:latin typeface="+mj-lt"/>
                <a:cs typeface="Arial" charset="0"/>
              </a:rPr>
              <a:t>(FIFO) data structure</a:t>
            </a:r>
          </a:p>
          <a:p>
            <a:endParaRPr lang="en-US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580A1-6837-4FF4-8B50-C8A625153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8" descr="C:\Users\dwharder\Desktop\q1.png">
            <a:extLst>
              <a:ext uri="{FF2B5EF4-FFF2-40B4-BE49-F238E27FC236}">
                <a16:creationId xmlns:a16="http://schemas.microsoft.com/office/drawing/2014/main" id="{2417556E-00F9-478F-A560-63BE5CA0F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514600"/>
            <a:ext cx="4448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C:\Users\dwharder\Desktop\q2.png">
            <a:extLst>
              <a:ext uri="{FF2B5EF4-FFF2-40B4-BE49-F238E27FC236}">
                <a16:creationId xmlns:a16="http://schemas.microsoft.com/office/drawing/2014/main" id="{17BEABDD-F5BF-42D0-83F3-ED35EC6C4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4602163"/>
            <a:ext cx="4448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C:\Users\dwharder\Desktop\q3.png">
            <a:extLst>
              <a:ext uri="{FF2B5EF4-FFF2-40B4-BE49-F238E27FC236}">
                <a16:creationId xmlns:a16="http://schemas.microsoft.com/office/drawing/2014/main" id="{63FD21A5-4F3F-4830-933C-560A1F83B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5000" y="3522663"/>
            <a:ext cx="4448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46BB96-1929-4846-8785-41322EA27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010" y="2678695"/>
            <a:ext cx="4895737" cy="283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5468-2B31-4FC2-9A72-3706884E6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9524-CBDF-40D8-810B-2738631B3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Review Week 2</a:t>
            </a:r>
          </a:p>
          <a:p>
            <a:r>
              <a:rPr lang="en-US"/>
              <a:t>Feedback for Week 2 Lab works</a:t>
            </a:r>
          </a:p>
          <a:p>
            <a:r>
              <a:rPr lang="en-US"/>
              <a:t>Lab instruction for Lab Week 3</a:t>
            </a:r>
          </a:p>
          <a:p>
            <a:r>
              <a:rPr lang="en-US"/>
              <a:t>Illustrations for Stack and its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7DABC-819B-4BFD-9DC6-1A49ED56B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37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6E4E-5B36-4325-B4E9-CE84D383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A33C4-C137-41C6-AA72-B023FD829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Deque a</a:t>
            </a:r>
            <a:r>
              <a:rPr lang="en-US" altLang="en-US">
                <a:latin typeface="+mj-lt"/>
                <a:cs typeface="Arial" charset="0"/>
              </a:rPr>
              <a:t>llows insertions at both the front and back of the deque</a:t>
            </a:r>
          </a:p>
          <a:p>
            <a:pPr marL="0" indent="0">
              <a:buNone/>
            </a:pPr>
            <a:endParaRPr lang="en-US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D41FD-AF6C-40EC-A7DF-D9B2CDD7E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 descr="C:\Users\dwharder\Desktop\deq.png">
            <a:extLst>
              <a:ext uri="{FF2B5EF4-FFF2-40B4-BE49-F238E27FC236}">
                <a16:creationId xmlns:a16="http://schemas.microsoft.com/office/drawing/2014/main" id="{8613BD81-FB1C-4ED3-92CD-025B97974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2819400"/>
            <a:ext cx="5572125" cy="108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93A0E6-53E3-4D86-86EB-EAFE5BBEEB4F}"/>
              </a:ext>
            </a:extLst>
          </p:cNvPr>
          <p:cNvGrpSpPr/>
          <p:nvPr/>
        </p:nvGrpSpPr>
        <p:grpSpPr>
          <a:xfrm>
            <a:off x="1676400" y="4800600"/>
            <a:ext cx="8229599" cy="962915"/>
            <a:chOff x="1485807" y="2468740"/>
            <a:chExt cx="8229599" cy="9629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EDBF40C-5800-4B79-9660-97A4ABCB0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3742" y="2471395"/>
              <a:ext cx="1066893" cy="96020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C30548-725F-4013-BB9E-8D8D9D224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1021" y="2468740"/>
              <a:ext cx="1066893" cy="96020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9BA8854-2937-43BC-AFC7-47BB5F022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9828" y="2471395"/>
              <a:ext cx="1066893" cy="96020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2397AE-1593-485D-BCC2-813DC1804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34214" y="2471452"/>
              <a:ext cx="1066893" cy="96020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4BC74D-866F-41E9-8B51-C534885CE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1493" y="2468797"/>
              <a:ext cx="1066893" cy="9602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096424C-4E0B-4B49-A4AE-6534E4904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0300" y="2471452"/>
              <a:ext cx="1066893" cy="96020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BA65ED6-0A6B-45AE-9376-090E0FE3C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107" y="2468797"/>
              <a:ext cx="1066893" cy="96020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A783242-5CDA-49ED-B219-A32D32091637}"/>
                </a:ext>
              </a:extLst>
            </p:cNvPr>
            <p:cNvSpPr/>
            <p:nvPr/>
          </p:nvSpPr>
          <p:spPr>
            <a:xfrm>
              <a:off x="1524000" y="2493486"/>
              <a:ext cx="8153400" cy="918989"/>
            </a:xfrm>
            <a:prstGeom prst="rect">
              <a:avLst/>
            </a:prstGeom>
            <a:solidFill>
              <a:schemeClr val="bg2">
                <a:lumMod val="90000"/>
                <a:alpha val="6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B616C8-3DE4-45FB-8EC4-773773B406D1}"/>
                </a:ext>
              </a:extLst>
            </p:cNvPr>
            <p:cNvSpPr/>
            <p:nvPr/>
          </p:nvSpPr>
          <p:spPr>
            <a:xfrm>
              <a:off x="9601013" y="2493486"/>
              <a:ext cx="114393" cy="91898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ED0648A-72D9-4C35-BDE8-513495F755E4}"/>
                </a:ext>
              </a:extLst>
            </p:cNvPr>
            <p:cNvSpPr/>
            <p:nvPr/>
          </p:nvSpPr>
          <p:spPr>
            <a:xfrm>
              <a:off x="1485807" y="2492566"/>
              <a:ext cx="114393" cy="918989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04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C341F-6E18-4A8F-8F60-844A347DE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Linear Data Structures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900BB-20D2-4728-B1B5-8539B148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A74B3F-104A-4720-8DC6-2486CAEE83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279671"/>
              </p:ext>
            </p:extLst>
          </p:nvPr>
        </p:nvGraphicFramePr>
        <p:xfrm>
          <a:off x="990600" y="1981200"/>
          <a:ext cx="10852514" cy="3200402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50918408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3238337106"/>
                    </a:ext>
                  </a:extLst>
                </a:gridCol>
                <a:gridCol w="934938">
                  <a:extLst>
                    <a:ext uri="{9D8B030D-6E8A-4147-A177-3AD203B41FA5}">
                      <a16:colId xmlns:a16="http://schemas.microsoft.com/office/drawing/2014/main" val="1833648075"/>
                    </a:ext>
                  </a:extLst>
                </a:gridCol>
                <a:gridCol w="1011915">
                  <a:extLst>
                    <a:ext uri="{9D8B030D-6E8A-4147-A177-3AD203B41FA5}">
                      <a16:colId xmlns:a16="http://schemas.microsoft.com/office/drawing/2014/main" val="3367826748"/>
                    </a:ext>
                  </a:extLst>
                </a:gridCol>
                <a:gridCol w="1167594">
                  <a:extLst>
                    <a:ext uri="{9D8B030D-6E8A-4147-A177-3AD203B41FA5}">
                      <a16:colId xmlns:a16="http://schemas.microsoft.com/office/drawing/2014/main" val="3511277667"/>
                    </a:ext>
                  </a:extLst>
                </a:gridCol>
                <a:gridCol w="1011915">
                  <a:extLst>
                    <a:ext uri="{9D8B030D-6E8A-4147-A177-3AD203B41FA5}">
                      <a16:colId xmlns:a16="http://schemas.microsoft.com/office/drawing/2014/main" val="1887904742"/>
                    </a:ext>
                  </a:extLst>
                </a:gridCol>
                <a:gridCol w="1011915">
                  <a:extLst>
                    <a:ext uri="{9D8B030D-6E8A-4147-A177-3AD203B41FA5}">
                      <a16:colId xmlns:a16="http://schemas.microsoft.com/office/drawing/2014/main" val="3595152564"/>
                    </a:ext>
                  </a:extLst>
                </a:gridCol>
                <a:gridCol w="1011915">
                  <a:extLst>
                    <a:ext uri="{9D8B030D-6E8A-4147-A177-3AD203B41FA5}">
                      <a16:colId xmlns:a16="http://schemas.microsoft.com/office/drawing/2014/main" val="2128995663"/>
                    </a:ext>
                  </a:extLst>
                </a:gridCol>
                <a:gridCol w="1044722">
                  <a:extLst>
                    <a:ext uri="{9D8B030D-6E8A-4147-A177-3AD203B41FA5}">
                      <a16:colId xmlns:a16="http://schemas.microsoft.com/office/drawing/2014/main" val="1697249463"/>
                    </a:ext>
                  </a:extLst>
                </a:gridCol>
              </a:tblGrid>
              <a:tr h="628012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Position of item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List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Stack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Queue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Deque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004684"/>
                  </a:ext>
                </a:extLst>
              </a:tr>
              <a:tr h="628012">
                <a:tc vMerge="1"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posisi item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insert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delete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insert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delete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insert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delete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insert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delete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7602809"/>
                  </a:ext>
                </a:extLst>
              </a:tr>
              <a:tr h="6280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beginning (front or top)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extLst>
                  <a:ext uri="{0D108BD9-81ED-4DB2-BD59-A6C34878D82A}">
                    <a16:rowId xmlns:a16="http://schemas.microsoft.com/office/drawing/2014/main" val="1105825701"/>
                  </a:ext>
                </a:extLst>
              </a:tr>
              <a:tr h="6280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end (rear)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extLst>
                  <a:ext uri="{0D108BD9-81ED-4DB2-BD59-A6C34878D82A}">
                    <a16:rowId xmlns:a16="http://schemas.microsoft.com/office/drawing/2014/main" val="2000295523"/>
                  </a:ext>
                </a:extLst>
              </a:tr>
              <a:tr h="68835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arbitrary (in between)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solidFill>
                            <a:srgbClr val="FF0000"/>
                          </a:solidFill>
                          <a:effectLst/>
                        </a:rPr>
                        <a:t>x</a:t>
                      </a:r>
                      <a:endParaRPr lang="en-US" sz="2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T="9525" marB="0" anchor="ctr"/>
                </a:tc>
                <a:extLst>
                  <a:ext uri="{0D108BD9-81ED-4DB2-BD59-A6C34878D82A}">
                    <a16:rowId xmlns:a16="http://schemas.microsoft.com/office/drawing/2014/main" val="532204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671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950CB-D91E-47DB-89C1-F36BC64E7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 agenda is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07171-E29F-47C3-AB32-F54335FB9C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Array Implementation of Stack</a:t>
            </a:r>
          </a:p>
          <a:p>
            <a:r>
              <a:rPr lang="en-US"/>
              <a:t>Linked Implementation of Stack</a:t>
            </a:r>
          </a:p>
          <a:p>
            <a:r>
              <a:rPr lang="en-US"/>
              <a:t>Stack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97722D-FA7D-4792-BA86-4AA59048D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2148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0B0C1-B430-4926-8B4B-6612635E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 Implementation of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B128B8-C355-48E6-B280-5549950C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BF09A4-69D3-45F2-AD8E-4C1AF557D7AD}"/>
              </a:ext>
            </a:extLst>
          </p:cNvPr>
          <p:cNvSpPr txBox="1"/>
          <p:nvPr/>
        </p:nvSpPr>
        <p:spPr>
          <a:xfrm>
            <a:off x="7315200" y="1752600"/>
            <a:ext cx="4116636" cy="3904530"/>
          </a:xfrm>
          <a:prstGeom prst="rect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 Stack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private: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61963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int st[MAX];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61963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int top=-1;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61963" algn="l"/>
              </a:tabLst>
            </a:pPr>
            <a:r>
              <a:rPr lang="en-US" sz="1800"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61963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public: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61963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void </a:t>
            </a:r>
            <a:r>
              <a:rPr lang="en-US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(int item);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61963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int </a:t>
            </a:r>
            <a:r>
              <a:rPr lang="en-US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pop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61963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int </a:t>
            </a:r>
            <a:r>
              <a:rPr lang="en-US" sz="1800" b="1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peek</a:t>
            </a: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tabLst>
                <a:tab pos="461963" algn="l"/>
              </a:tabLs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void display();	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>
                <a:solidFill>
                  <a:srgbClr val="000000"/>
                </a:solidFill>
                <a:effectLst/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};</a:t>
            </a:r>
            <a:endParaRPr lang="en-US" sz="2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E13350-0944-4B80-9DCD-6E99E152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5" y="1494757"/>
            <a:ext cx="3877216" cy="22101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A516F9-D62D-4579-9A92-244B1D0D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4572000"/>
            <a:ext cx="5919023" cy="60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26A955-F6E6-4B16-9D6C-635CF176D134}"/>
              </a:ext>
            </a:extLst>
          </p:cNvPr>
          <p:cNvSpPr txBox="1"/>
          <p:nvPr/>
        </p:nvSpPr>
        <p:spPr>
          <a:xfrm>
            <a:off x="6147411" y="4234934"/>
            <a:ext cx="661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MAX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4FC60-209E-488B-B95B-CE92BF479484}"/>
              </a:ext>
            </a:extLst>
          </p:cNvPr>
          <p:cNvSpPr txBox="1"/>
          <p:nvPr/>
        </p:nvSpPr>
        <p:spPr>
          <a:xfrm>
            <a:off x="925624" y="5472464"/>
            <a:ext cx="577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top = -1; // empty stack</a:t>
            </a:r>
          </a:p>
        </p:txBody>
      </p:sp>
    </p:spTree>
    <p:extLst>
      <p:ext uri="{BB962C8B-B14F-4D97-AF65-F5344CB8AC3E}">
        <p14:creationId xmlns:p14="http://schemas.microsoft.com/office/powerpoint/2010/main" val="3320457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F12E0-264D-4588-830F-5E05D4C6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Push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74D31-5E94-4ED7-910C-E50B6538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EDB02C-6F02-4ED9-AE57-91893010B8C7}"/>
              </a:ext>
            </a:extLst>
          </p:cNvPr>
          <p:cNvGrpSpPr/>
          <p:nvPr/>
        </p:nvGrpSpPr>
        <p:grpSpPr>
          <a:xfrm>
            <a:off x="1828800" y="2542330"/>
            <a:ext cx="9230981" cy="1953470"/>
            <a:chOff x="1647204" y="1561933"/>
            <a:chExt cx="9230981" cy="19534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A737CF-1A7A-485E-9731-ACE0866C2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7204" y="1561933"/>
              <a:ext cx="3620121" cy="195347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4B6786-8DDD-4B28-9EA5-DFE1B20D0675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5437074" y="1981032"/>
              <a:ext cx="5441111" cy="12384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7136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F12E0-264D-4588-830F-5E05D4C6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74D31-5E94-4ED7-910C-E50B6538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56B1B45-0389-4C81-AAEA-60FA10C325BF}"/>
              </a:ext>
            </a:extLst>
          </p:cNvPr>
          <p:cNvGrpSpPr/>
          <p:nvPr/>
        </p:nvGrpSpPr>
        <p:grpSpPr>
          <a:xfrm>
            <a:off x="1828800" y="2514600"/>
            <a:ext cx="9230982" cy="2036318"/>
            <a:chOff x="1637679" y="3590758"/>
            <a:chExt cx="9230982" cy="203631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DCC283-2AF3-40AF-8390-7848B61F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7679" y="3590758"/>
              <a:ext cx="3620121" cy="203631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61C5022-CC54-40A6-8869-B2BEDA571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27549" y="3981286"/>
              <a:ext cx="5441111" cy="52015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BA98B5F-A653-4088-8A3B-A942A3BA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7551" y="4751792"/>
              <a:ext cx="5441110" cy="546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623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B0A4-0BC1-449A-B234-D2057CB1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Peek Operation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8F33C-BE4B-4DC9-9249-7303F801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11A07-A9DA-4443-8429-140990BAB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260" y="2542378"/>
            <a:ext cx="3620121" cy="1344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3CD28F-930B-4563-81C1-A51E9E90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30" y="2763369"/>
            <a:ext cx="5573583" cy="5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37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41DE3-3022-4927-9A7F-C75B4761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573C8-FBAF-405B-B91C-266FAA6E0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SESSION 1</a:t>
            </a:r>
          </a:p>
          <a:p>
            <a:pPr lvl="1"/>
            <a:r>
              <a:rPr lang="en-US"/>
              <a:t>Tutorial w3s1a: Array-based Stack</a:t>
            </a:r>
          </a:p>
          <a:p>
            <a:pPr lvl="1"/>
            <a:r>
              <a:rPr lang="en-US"/>
              <a:t>Tutorial w3s1b: Stack Application</a:t>
            </a:r>
          </a:p>
          <a:p>
            <a:pPr lvl="1"/>
            <a:r>
              <a:rPr lang="en-US"/>
              <a:t>Tutorial w3s1c: Linked-based Stack (optional) </a:t>
            </a:r>
          </a:p>
          <a:p>
            <a:endParaRPr lang="en-US"/>
          </a:p>
          <a:p>
            <a:r>
              <a:rPr lang="en-US"/>
              <a:t>SESSION 2</a:t>
            </a:r>
          </a:p>
          <a:p>
            <a:pPr lvl="1"/>
            <a:r>
              <a:rPr lang="en-US"/>
              <a:t>Tutorial w3s2a: Function Template</a:t>
            </a:r>
          </a:p>
          <a:p>
            <a:pPr lvl="1"/>
            <a:r>
              <a:rPr lang="en-US"/>
              <a:t>Tutorial w3s2b: Class Template</a:t>
            </a:r>
          </a:p>
          <a:p>
            <a:pPr lvl="1"/>
            <a:r>
              <a:rPr lang="en-US"/>
              <a:t>Tutorial w3s2c: Template for Stack</a:t>
            </a:r>
          </a:p>
          <a:p>
            <a:pPr lvl="1"/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83448-E02A-44EF-87AA-1EB844D3E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06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5FD32-F22C-4A2D-BB6D-552AE993F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Mandatory submission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722B-B812-4208-B1A9-7AEAB19ED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Tutorial w3s1b: Stack 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Tutorial w3s2c: Template for Stack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EF81F-F2E3-4025-849C-C8FA72BCF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54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73FCA-39AE-4F4E-895F-7D6707621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Review Quiz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450D1-4477-4C17-86AF-11A3E2881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2819907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/>
              <a:t>Class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if-else, switch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Memory Allocation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Insertion and Deletion in Linked-list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/>
              <a:t>File organizations</a:t>
            </a:r>
          </a:p>
          <a:p>
            <a:pPr marL="514350" indent="-514350">
              <a:buFont typeface="+mj-lt"/>
              <a:buAutoNum type="arabicPeriod"/>
            </a:pPr>
            <a:endParaRPr lang="en-US" sz="2400"/>
          </a:p>
          <a:p>
            <a:pPr marL="514350" indent="-514350">
              <a:buFont typeface="+mj-lt"/>
              <a:buAutoNum type="arabicPeriod"/>
            </a:pPr>
            <a:endParaRPr lang="en-US" sz="2400"/>
          </a:p>
          <a:p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F0633-246B-4D7F-A41D-9266AF212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CE88C1-6258-4F59-8A36-3A21B26EF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507" y="2286518"/>
            <a:ext cx="8533893" cy="400109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4102F04F-25A1-4175-9300-3CCDA6774408}"/>
              </a:ext>
            </a:extLst>
          </p:cNvPr>
          <p:cNvSpPr/>
          <p:nvPr/>
        </p:nvSpPr>
        <p:spPr>
          <a:xfrm rot="8660933">
            <a:off x="6561039" y="5252625"/>
            <a:ext cx="762000" cy="533400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F8A0034-00F4-44CA-AD58-AC51E6FE9763}"/>
              </a:ext>
            </a:extLst>
          </p:cNvPr>
          <p:cNvSpPr/>
          <p:nvPr/>
        </p:nvSpPr>
        <p:spPr>
          <a:xfrm rot="8660933">
            <a:off x="6256240" y="4375064"/>
            <a:ext cx="762000" cy="533400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EC55C40-BEA0-42D4-B915-D6B2226843F1}"/>
              </a:ext>
            </a:extLst>
          </p:cNvPr>
          <p:cNvSpPr/>
          <p:nvPr/>
        </p:nvSpPr>
        <p:spPr>
          <a:xfrm rot="8660933">
            <a:off x="6878451" y="2632285"/>
            <a:ext cx="762000" cy="533400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90000"/>
                  <a:shade val="30000"/>
                  <a:satMod val="115000"/>
                </a:schemeClr>
              </a:gs>
              <a:gs pos="50000">
                <a:schemeClr val="bg2">
                  <a:lumMod val="90000"/>
                  <a:shade val="67500"/>
                  <a:satMod val="115000"/>
                </a:schemeClr>
              </a:gs>
              <a:gs pos="100000">
                <a:schemeClr val="bg2">
                  <a:lumMod val="9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05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B7E8-BD68-48AA-9017-3C302F403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086398"/>
            <a:ext cx="2407185" cy="1143000"/>
          </a:xfrm>
        </p:spPr>
        <p:txBody>
          <a:bodyPr>
            <a:normAutofit fontScale="90000"/>
          </a:bodyPr>
          <a:lstStyle/>
          <a:p>
            <a:r>
              <a:rPr lang="en-US"/>
              <a:t>3 Class vs </a:t>
            </a:r>
            <a:br>
              <a:rPr lang="en-US"/>
            </a:br>
            <a:r>
              <a:rPr lang="en-US"/>
              <a:t>no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E0B7B-FFE5-44FA-9472-3E8E51954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5583220"/>
            <a:ext cx="6736815" cy="1138255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/>
              <a:t>The code in the leftmost box is a C++ which does not use class construct. The code in all other boxes convert the leftmost box into a C++ class. Assuming each box has correct include and namespace statements, please, figure out which box is correct?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/>
              <a:t>A, B, C and D 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A, B and C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A and B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C and D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FE4C2-71BC-4CBD-8720-E82BF1490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866370-5C62-478B-A4F3-27B75C721E4A}"/>
              </a:ext>
            </a:extLst>
          </p:cNvPr>
          <p:cNvGrpSpPr/>
          <p:nvPr/>
        </p:nvGrpSpPr>
        <p:grpSpPr>
          <a:xfrm>
            <a:off x="9181" y="0"/>
            <a:ext cx="11528235" cy="6793787"/>
            <a:chOff x="9181" y="0"/>
            <a:chExt cx="11528235" cy="67937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C29624-8974-47CB-8F45-08E9D005DC5B}"/>
                </a:ext>
              </a:extLst>
            </p:cNvPr>
            <p:cNvSpPr txBox="1"/>
            <p:nvPr/>
          </p:nvSpPr>
          <p:spPr>
            <a:xfrm>
              <a:off x="9181" y="0"/>
              <a:ext cx="2048219" cy="3600986"/>
            </a:xfrm>
            <a:prstGeom prst="rect">
              <a:avLst/>
            </a:prstGeom>
            <a:solidFill>
              <a:schemeClr val="bg2"/>
            </a:solidFill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const int LEN = 10;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int arr[10];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int idx = 0;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bool insert(int item){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bool success = true;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if(idx &lt; LEN){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arr[idx] = item;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idx++;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}else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success = false;	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return success;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void print(){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for(int i = 0; i&lt;idx; i++){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cout &lt;&lt; arr[i] &lt;&lt; " ";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49116B-9BDC-4D86-B52C-C6351E05FBB9}"/>
                </a:ext>
              </a:extLst>
            </p:cNvPr>
            <p:cNvSpPr txBox="1"/>
            <p:nvPr/>
          </p:nvSpPr>
          <p:spPr>
            <a:xfrm>
              <a:off x="2514600" y="243512"/>
              <a:ext cx="2164815" cy="452431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class ArrayADT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private: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const int LEN = 10;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int arr[10];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int idx = 0;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public: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bool insert(int item){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bool success = true;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if(idx &lt; LEN){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	arr[idx] = item;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	idx++;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}else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	success = false;	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return success;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void print(){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for(int i = 0; i&lt;idx; i++){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	cout &lt;&lt; arr[i] &lt;&lt; " ";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A7ADF0-892D-4707-A46D-E9328F5DCC89}"/>
                </a:ext>
              </a:extLst>
            </p:cNvPr>
            <p:cNvSpPr txBox="1"/>
            <p:nvPr/>
          </p:nvSpPr>
          <p:spPr>
            <a:xfrm>
              <a:off x="4800600" y="243512"/>
              <a:ext cx="2164815" cy="5078313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class ArrayADT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private: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const int LEN = 10;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int arr[10];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int idx = 0;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public: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bool insert(int item);{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void print();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bool ArrayADT::insert(int item){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bool success = true;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if(idx &lt; LEN){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arr[idx] = item;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idx++;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}else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success = false;	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return success;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void ArrayADT::print(){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for(int i = 0; i&lt;idx; i++){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cout &lt;&lt; arr[i] &lt;&lt; " ";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3B651B-BB56-45AB-BF7D-EB6205C9FAFE}"/>
                </a:ext>
              </a:extLst>
            </p:cNvPr>
            <p:cNvSpPr txBox="1"/>
            <p:nvPr/>
          </p:nvSpPr>
          <p:spPr>
            <a:xfrm>
              <a:off x="7086600" y="243512"/>
              <a:ext cx="2164815" cy="6370975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class ArrayADT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private: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const int LEN = 10;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int* arr;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int idx;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public: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ArrayADT(){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arr = new int[LEN];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idx = 0;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~ArrayADT(){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delete(arr);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bool insert(int item){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bool success = true;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if(idx &lt; LEN){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	arr[idx] = item;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	idx++;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}else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	success = false;		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return success;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void print(){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for(int i = 0; i&lt;idx; i++){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	cout &lt;&lt; arr[i] &lt;&lt; " ";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};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4EB244-E34F-428E-9EB2-B02D3ADBA944}"/>
                </a:ext>
              </a:extLst>
            </p:cNvPr>
            <p:cNvSpPr txBox="1"/>
            <p:nvPr/>
          </p:nvSpPr>
          <p:spPr>
            <a:xfrm>
              <a:off x="9372600" y="238146"/>
              <a:ext cx="2164816" cy="6555641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class ArrayADT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private: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const int LEN = 10;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int* arr;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int idx;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public: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ArrayADT();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~ArrayADT();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bool insert(int item);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void print();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ArrayADT::ArrayADT(){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arr = new int[LEN];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idx = 0;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ArrayADT::~ArrayADT(){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delete(arr);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bool ArrayADT::insert(int item){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bool success = true;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if(idx &lt; LEN){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arr[idx] = item;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idx++;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}else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success = false;		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return success;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void ArrayADT::print(){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for(int i = 0; i&lt;idx; i++){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	cout &lt;&lt; arr[i] &lt;&lt; " ";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2C793D-3F85-478A-A5C1-E6144C27529D}"/>
                </a:ext>
              </a:extLst>
            </p:cNvPr>
            <p:cNvSpPr txBox="1"/>
            <p:nvPr/>
          </p:nvSpPr>
          <p:spPr>
            <a:xfrm>
              <a:off x="3886200" y="247692"/>
              <a:ext cx="793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(A)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959B65-8C10-4CDF-AA13-3E89F3B22C87}"/>
                </a:ext>
              </a:extLst>
            </p:cNvPr>
            <p:cNvSpPr txBox="1"/>
            <p:nvPr/>
          </p:nvSpPr>
          <p:spPr>
            <a:xfrm>
              <a:off x="6172200" y="247692"/>
              <a:ext cx="793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(B)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60FFB96-DD28-4B1A-BB49-800C409F8B8D}"/>
                </a:ext>
              </a:extLst>
            </p:cNvPr>
            <p:cNvSpPr txBox="1"/>
            <p:nvPr/>
          </p:nvSpPr>
          <p:spPr>
            <a:xfrm>
              <a:off x="8458200" y="247692"/>
              <a:ext cx="7932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(C)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DDEEA6D-000B-4CF2-B718-36C724F2C412}"/>
                </a:ext>
              </a:extLst>
            </p:cNvPr>
            <p:cNvSpPr txBox="1"/>
            <p:nvPr/>
          </p:nvSpPr>
          <p:spPr>
            <a:xfrm>
              <a:off x="10744200" y="238146"/>
              <a:ext cx="793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915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AC4C-0FA5-4A8D-B853-494ADB29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 Selection: If-else vs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711DC-FB82-46A0-A294-B53AC1347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257800"/>
            <a:ext cx="10972800" cy="132556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/>
              <a:t>The if-else and switch statements in each box are considered equivalent. Which box are are correct?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A, B, C and D 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A and B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C and D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/>
              <a:t>B and D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444652-135F-4487-953B-A7B760754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7AF870-F35E-4FD8-A137-B699D75245A9}"/>
              </a:ext>
            </a:extLst>
          </p:cNvPr>
          <p:cNvGrpSpPr/>
          <p:nvPr/>
        </p:nvGrpSpPr>
        <p:grpSpPr>
          <a:xfrm>
            <a:off x="1066800" y="1308080"/>
            <a:ext cx="10363200" cy="3621584"/>
            <a:chOff x="1066800" y="1308080"/>
            <a:chExt cx="10363200" cy="362158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EC0AF1-60A2-426D-B52D-F52A33B3E0FC}"/>
                </a:ext>
              </a:extLst>
            </p:cNvPr>
            <p:cNvSpPr txBox="1"/>
            <p:nvPr/>
          </p:nvSpPr>
          <p:spPr>
            <a:xfrm>
              <a:off x="1066800" y="1308080"/>
              <a:ext cx="2254785" cy="323165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int option;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switch(option){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1:	doX();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2: doY();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3: doZ();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default: doWrong();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if(option == 1)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doX();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if (option == 2)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doY();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if(option == 3)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doZ();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doWrong();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16CA8B3-F1DB-4DE5-9B48-801AAEE78E34}"/>
                </a:ext>
              </a:extLst>
            </p:cNvPr>
            <p:cNvSpPr txBox="1"/>
            <p:nvPr/>
          </p:nvSpPr>
          <p:spPr>
            <a:xfrm>
              <a:off x="3769605" y="1308080"/>
              <a:ext cx="2254785" cy="323165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int option;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switch(option){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1:	doX();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2: doY();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3: doZ();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default: doWrong();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if(option == 1)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doX();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if (option == 2)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doY();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if(option == 3)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doZ();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doWrong();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4563DF-0F60-4EBC-BE8A-2DF14473E115}"/>
                </a:ext>
              </a:extLst>
            </p:cNvPr>
            <p:cNvSpPr txBox="1"/>
            <p:nvPr/>
          </p:nvSpPr>
          <p:spPr>
            <a:xfrm>
              <a:off x="6472410" y="1308080"/>
              <a:ext cx="2254785" cy="323165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string option;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switch(option){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"option1": doX();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"option2": doY();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"option3": doZ();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default: doWrong();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if(option == "option1")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doX();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if (option == "option2")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doY();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if(option == "option3")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doZ();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doWrong();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743B0FA-CA41-4564-AF95-36A15048148D}"/>
                </a:ext>
              </a:extLst>
            </p:cNvPr>
            <p:cNvSpPr txBox="1"/>
            <p:nvPr/>
          </p:nvSpPr>
          <p:spPr>
            <a:xfrm>
              <a:off x="9175215" y="1308080"/>
              <a:ext cx="2254785" cy="323165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char option;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switch(option){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'X': doX();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'Y': doY();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case 'Z': doZ();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default: doWrong(); break;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2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if(option == 'X')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doX();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if (option == 'Y')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doY();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if(option == 'Z')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doZ();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else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	doWrong();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200"/>
                <a:t>}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E3C248-90AD-45EF-8F7A-ED5A1B25B194}"/>
                </a:ext>
              </a:extLst>
            </p:cNvPr>
            <p:cNvSpPr txBox="1"/>
            <p:nvPr/>
          </p:nvSpPr>
          <p:spPr>
            <a:xfrm>
              <a:off x="1447800" y="4560332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(A)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AD5F0D-4469-4783-91E6-9B3AEDA99D1D}"/>
                </a:ext>
              </a:extLst>
            </p:cNvPr>
            <p:cNvSpPr txBox="1"/>
            <p:nvPr/>
          </p:nvSpPr>
          <p:spPr>
            <a:xfrm>
              <a:off x="4277299" y="4560332"/>
              <a:ext cx="1351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(B)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578579-BDA0-413B-8122-840432EA3AFB}"/>
                </a:ext>
              </a:extLst>
            </p:cNvPr>
            <p:cNvSpPr txBox="1"/>
            <p:nvPr/>
          </p:nvSpPr>
          <p:spPr>
            <a:xfrm>
              <a:off x="7086600" y="4560332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(C)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00FC3C7-1812-4D33-AAE1-71DD5BCBFA7E}"/>
                </a:ext>
              </a:extLst>
            </p:cNvPr>
            <p:cNvSpPr txBox="1"/>
            <p:nvPr/>
          </p:nvSpPr>
          <p:spPr>
            <a:xfrm>
              <a:off x="9616807" y="4560332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029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59A8-A96F-433F-8287-2C08EADEC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7 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6DF1D-90D7-46D6-ADE7-1EA7AB478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495800"/>
            <a:ext cx="10972800" cy="163036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Which box contains statements that </a:t>
            </a:r>
            <a:r>
              <a:rPr lang="en-US" b="1"/>
              <a:t>do not </a:t>
            </a:r>
            <a:r>
              <a:rPr lang="en-US"/>
              <a:t>allocate memory?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/>
              <a:t>A and C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B and D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A and B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C and D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D22FE2-4A76-4923-A271-6E7A3C49E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7896A26-C3B6-438E-9547-03DB4F9665DE}"/>
              </a:ext>
            </a:extLst>
          </p:cNvPr>
          <p:cNvGrpSpPr/>
          <p:nvPr/>
        </p:nvGrpSpPr>
        <p:grpSpPr>
          <a:xfrm>
            <a:off x="914400" y="1676400"/>
            <a:ext cx="10730430" cy="1359932"/>
            <a:chOff x="914400" y="1676400"/>
            <a:chExt cx="10730430" cy="13599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4D93AF6-FB18-4FB5-881B-EB9D5CFA2497}"/>
                </a:ext>
              </a:extLst>
            </p:cNvPr>
            <p:cNvSpPr txBox="1"/>
            <p:nvPr/>
          </p:nvSpPr>
          <p:spPr>
            <a:xfrm>
              <a:off x="914400" y="1676403"/>
              <a:ext cx="2407185" cy="95410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typedef struct node 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	int data;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	struct node* link;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} NODE;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C0E617-FBDA-4EC0-B634-F69DA7D2CC93}"/>
                </a:ext>
              </a:extLst>
            </p:cNvPr>
            <p:cNvSpPr txBox="1"/>
            <p:nvPr/>
          </p:nvSpPr>
          <p:spPr>
            <a:xfrm>
              <a:off x="3688815" y="1676402"/>
              <a:ext cx="2407185" cy="95410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struct node 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	int data;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	struct node* link;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} NODE;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DCFF12-2884-4CBE-BDAD-E3CAADC1DF5F}"/>
                </a:ext>
              </a:extLst>
            </p:cNvPr>
            <p:cNvSpPr txBox="1"/>
            <p:nvPr/>
          </p:nvSpPr>
          <p:spPr>
            <a:xfrm>
              <a:off x="6463230" y="1676401"/>
              <a:ext cx="2407185" cy="95410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struct node 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	int data;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	struct node* link;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} * NODE;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6D489D-08C1-4792-A427-4ACF8A0A8868}"/>
                </a:ext>
              </a:extLst>
            </p:cNvPr>
            <p:cNvSpPr txBox="1"/>
            <p:nvPr/>
          </p:nvSpPr>
          <p:spPr>
            <a:xfrm>
              <a:off x="9237645" y="1676400"/>
              <a:ext cx="2407185" cy="95410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struct node {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	int data;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	struct node* link;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} NODE[10];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75AFD2-DDC8-41F8-AFA1-2DC6ED8B206B}"/>
                </a:ext>
              </a:extLst>
            </p:cNvPr>
            <p:cNvSpPr txBox="1"/>
            <p:nvPr/>
          </p:nvSpPr>
          <p:spPr>
            <a:xfrm>
              <a:off x="1371600" y="26670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DF5336-0C7F-46A9-95B8-F067D030C91C}"/>
                </a:ext>
              </a:extLst>
            </p:cNvPr>
            <p:cNvSpPr txBox="1"/>
            <p:nvPr/>
          </p:nvSpPr>
          <p:spPr>
            <a:xfrm>
              <a:off x="4201099" y="2667000"/>
              <a:ext cx="1351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(B)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A893BDD-E6E8-44DE-AC6A-B08183DDAF65}"/>
                </a:ext>
              </a:extLst>
            </p:cNvPr>
            <p:cNvSpPr txBox="1"/>
            <p:nvPr/>
          </p:nvSpPr>
          <p:spPr>
            <a:xfrm>
              <a:off x="7010400" y="26670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(C)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15CC95-83F4-4D48-BD1F-84BEAB94BDD8}"/>
                </a:ext>
              </a:extLst>
            </p:cNvPr>
            <p:cNvSpPr txBox="1"/>
            <p:nvPr/>
          </p:nvSpPr>
          <p:spPr>
            <a:xfrm>
              <a:off x="9861480" y="26670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5815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CC44B-F835-4A50-84A1-77000B06B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5364" y="60738"/>
            <a:ext cx="4606635" cy="1143000"/>
          </a:xfrm>
        </p:spPr>
        <p:txBody>
          <a:bodyPr>
            <a:normAutofit fontScale="90000"/>
          </a:bodyPr>
          <a:lstStyle/>
          <a:p>
            <a:r>
              <a:rPr lang="en-US"/>
              <a:t>9 Linked-list: 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1A675-ADE2-449C-8B80-E549BC982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238107"/>
            <a:ext cx="10972800" cy="1483369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Arial" pitchFamily="34" charset="0"/>
              <a:buNone/>
            </a:pPr>
            <a:r>
              <a:rPr lang="en-US"/>
              <a:t>Which code correctly delete the node containing 7? 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A, B, C and D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/>
              <a:t>A and B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B and C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C and D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3A023B-D1E9-42F3-87CE-12A7485BD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73A9716-FEDC-4C44-BB1F-43C1AD2D41B2}"/>
              </a:ext>
            </a:extLst>
          </p:cNvPr>
          <p:cNvGrpSpPr/>
          <p:nvPr/>
        </p:nvGrpSpPr>
        <p:grpSpPr>
          <a:xfrm>
            <a:off x="1203127" y="685800"/>
            <a:ext cx="10865385" cy="4572000"/>
            <a:chOff x="1203127" y="685800"/>
            <a:chExt cx="10865385" cy="45720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FE44E8-3957-4A6C-B3ED-6DACA189EF7A}"/>
                </a:ext>
              </a:extLst>
            </p:cNvPr>
            <p:cNvGrpSpPr/>
            <p:nvPr/>
          </p:nvGrpSpPr>
          <p:grpSpPr>
            <a:xfrm>
              <a:off x="4218277" y="685800"/>
              <a:ext cx="3367088" cy="3332554"/>
              <a:chOff x="838200" y="1417638"/>
              <a:chExt cx="3367088" cy="3332554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D8D9E65-FBB7-409B-8EF9-3405926CEF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200" y="1417638"/>
                <a:ext cx="3367088" cy="3332554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4ECFC5-9BE1-44CE-8E3F-14308C35A245}"/>
                  </a:ext>
                </a:extLst>
              </p:cNvPr>
              <p:cNvSpPr txBox="1"/>
              <p:nvPr/>
            </p:nvSpPr>
            <p:spPr>
              <a:xfrm>
                <a:off x="1295400" y="1648549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/>
                  <a:t>5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00247CB-7423-443E-B4DB-8BBAD09633B4}"/>
                  </a:ext>
                </a:extLst>
              </p:cNvPr>
              <p:cNvSpPr txBox="1"/>
              <p:nvPr/>
            </p:nvSpPr>
            <p:spPr>
              <a:xfrm>
                <a:off x="2250896" y="2009001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/>
                  <a:t>7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CA07BD0-0AB5-4C1B-9AFA-2D2AF3D0DB3E}"/>
                  </a:ext>
                </a:extLst>
              </p:cNvPr>
              <p:cNvSpPr txBox="1"/>
              <p:nvPr/>
            </p:nvSpPr>
            <p:spPr>
              <a:xfrm>
                <a:off x="3200400" y="2379727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/>
                  <a:t>9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2AD61E8-420D-4001-8750-E0B215AB7CAC}"/>
                  </a:ext>
                </a:extLst>
              </p:cNvPr>
              <p:cNvSpPr txBox="1"/>
              <p:nvPr/>
            </p:nvSpPr>
            <p:spPr>
              <a:xfrm>
                <a:off x="1305673" y="3450606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/>
                  <a:t>5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386BF6C-BA30-4DCA-B1C0-2EB2B8574605}"/>
                  </a:ext>
                </a:extLst>
              </p:cNvPr>
              <p:cNvSpPr txBox="1"/>
              <p:nvPr/>
            </p:nvSpPr>
            <p:spPr>
              <a:xfrm>
                <a:off x="2261169" y="3811058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/>
                  <a:t>7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027B4ED-FD94-4A9B-A8D0-AC0D4E08C4B6}"/>
                  </a:ext>
                </a:extLst>
              </p:cNvPr>
              <p:cNvSpPr txBox="1"/>
              <p:nvPr/>
            </p:nvSpPr>
            <p:spPr>
              <a:xfrm>
                <a:off x="3210673" y="4181784"/>
                <a:ext cx="4572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/>
                  <a:t>9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86FD69-905F-4D45-BC23-A1C978993EBF}"/>
                </a:ext>
              </a:extLst>
            </p:cNvPr>
            <p:cNvSpPr txBox="1"/>
            <p:nvPr/>
          </p:nvSpPr>
          <p:spPr>
            <a:xfrm>
              <a:off x="1203127" y="4191003"/>
              <a:ext cx="2407185" cy="7386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t = x-&gt;next;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x-&gt;next = t-&gt;next;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delete t;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E70D87-64FD-4AAC-AB22-B1CB13E5F00F}"/>
                </a:ext>
              </a:extLst>
            </p:cNvPr>
            <p:cNvSpPr txBox="1"/>
            <p:nvPr/>
          </p:nvSpPr>
          <p:spPr>
            <a:xfrm>
              <a:off x="1720920" y="48884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(A)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7543983-FC84-40DA-80A6-E57DC3F15EE1}"/>
                </a:ext>
              </a:extLst>
            </p:cNvPr>
            <p:cNvSpPr txBox="1"/>
            <p:nvPr/>
          </p:nvSpPr>
          <p:spPr>
            <a:xfrm>
              <a:off x="4550419" y="4888468"/>
              <a:ext cx="1351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(B)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EE0A10-7661-48AF-B231-C4521313E636}"/>
                </a:ext>
              </a:extLst>
            </p:cNvPr>
            <p:cNvSpPr txBox="1"/>
            <p:nvPr/>
          </p:nvSpPr>
          <p:spPr>
            <a:xfrm>
              <a:off x="7359720" y="48884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(C)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FC67D53-F4BA-4B81-91CE-C29A48D9204C}"/>
                </a:ext>
              </a:extLst>
            </p:cNvPr>
            <p:cNvSpPr txBox="1"/>
            <p:nvPr/>
          </p:nvSpPr>
          <p:spPr>
            <a:xfrm>
              <a:off x="10210800" y="48884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(D)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C716CF3-3AEB-40FD-ACF4-484B61769A90}"/>
                </a:ext>
              </a:extLst>
            </p:cNvPr>
            <p:cNvSpPr txBox="1"/>
            <p:nvPr/>
          </p:nvSpPr>
          <p:spPr>
            <a:xfrm>
              <a:off x="4022527" y="4191002"/>
              <a:ext cx="2407185" cy="7386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x-&gt;next = x-&gt;next-&gt;next;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delete t;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0F4FED-2D6C-4A4A-95BA-7AFEC912777A}"/>
                </a:ext>
              </a:extLst>
            </p:cNvPr>
            <p:cNvSpPr txBox="1"/>
            <p:nvPr/>
          </p:nvSpPr>
          <p:spPr>
            <a:xfrm>
              <a:off x="6841927" y="4191001"/>
              <a:ext cx="2407185" cy="7386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t-&gt;next = t-&gt;next-&gt;next;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delete t;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4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031E52-E351-405A-BD37-54CB3A2DA336}"/>
                </a:ext>
              </a:extLst>
            </p:cNvPr>
            <p:cNvSpPr txBox="1"/>
            <p:nvPr/>
          </p:nvSpPr>
          <p:spPr>
            <a:xfrm>
              <a:off x="9661327" y="4191000"/>
              <a:ext cx="2407185" cy="738664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delete t;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400"/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endParaRPr 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1387605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E0B90-0C26-441D-A652-14C7A91F1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7200" y="4648200"/>
            <a:ext cx="7315200" cy="1477964"/>
          </a:xfrm>
        </p:spPr>
        <p:txBody>
          <a:bodyPr>
            <a:normAutofit fontScale="70000" lnSpcReduction="20000"/>
          </a:bodyPr>
          <a:lstStyle/>
          <a:p>
            <a:pPr marL="0" indent="0">
              <a:buFont typeface="Arial" pitchFamily="34" charset="0"/>
              <a:buNone/>
            </a:pPr>
            <a:r>
              <a:rPr lang="en-US"/>
              <a:t>Which code correctly insert a new node containing 7? 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A and B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C and D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/>
              <a:t>B only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C only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1BA70-96E1-47E0-8ADC-B521D8E7E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F211CBE-8081-4FBF-AC29-B66BE6432EF6}"/>
              </a:ext>
            </a:extLst>
          </p:cNvPr>
          <p:cNvSpPr txBox="1">
            <a:spLocks/>
          </p:cNvSpPr>
          <p:nvPr/>
        </p:nvSpPr>
        <p:spPr>
          <a:xfrm>
            <a:off x="6705600" y="60738"/>
            <a:ext cx="5486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10 Linked-list: Insert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8AE3934-1371-4733-912E-41170C665570}"/>
              </a:ext>
            </a:extLst>
          </p:cNvPr>
          <p:cNvGrpSpPr/>
          <p:nvPr/>
        </p:nvGrpSpPr>
        <p:grpSpPr>
          <a:xfrm>
            <a:off x="533400" y="38100"/>
            <a:ext cx="8655585" cy="6660738"/>
            <a:chOff x="533400" y="38100"/>
            <a:chExt cx="8655585" cy="666073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6C6667-775D-4691-B03B-4CF1F960D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" y="38100"/>
              <a:ext cx="3184074" cy="666073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BC321C-E05B-458D-9102-E0AD4D1C29B2}"/>
                </a:ext>
              </a:extLst>
            </p:cNvPr>
            <p:cNvSpPr txBox="1"/>
            <p:nvPr/>
          </p:nvSpPr>
          <p:spPr>
            <a:xfrm>
              <a:off x="914400" y="1295400"/>
              <a:ext cx="4572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5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481F91-A76E-464F-B9FB-6BD701A888AF}"/>
                </a:ext>
              </a:extLst>
            </p:cNvPr>
            <p:cNvSpPr txBox="1"/>
            <p:nvPr/>
          </p:nvSpPr>
          <p:spPr>
            <a:xfrm>
              <a:off x="1847850" y="603663"/>
              <a:ext cx="4572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7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A862ED-DE0D-4047-AA59-D92AF38E0470}"/>
                </a:ext>
              </a:extLst>
            </p:cNvPr>
            <p:cNvSpPr txBox="1"/>
            <p:nvPr/>
          </p:nvSpPr>
          <p:spPr>
            <a:xfrm>
              <a:off x="2781300" y="1666875"/>
              <a:ext cx="4572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9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83EA3F-F8A9-4847-9220-AAC0B6120A66}"/>
                </a:ext>
              </a:extLst>
            </p:cNvPr>
            <p:cNvSpPr txBox="1"/>
            <p:nvPr/>
          </p:nvSpPr>
          <p:spPr>
            <a:xfrm>
              <a:off x="923925" y="3558762"/>
              <a:ext cx="4572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67F4F5-1771-4D31-9868-6B98B44B6BBE}"/>
                </a:ext>
              </a:extLst>
            </p:cNvPr>
            <p:cNvSpPr txBox="1"/>
            <p:nvPr/>
          </p:nvSpPr>
          <p:spPr>
            <a:xfrm>
              <a:off x="1857375" y="2867025"/>
              <a:ext cx="4572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7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F89CB6B-5085-4930-BD20-E172E28C81DE}"/>
                </a:ext>
              </a:extLst>
            </p:cNvPr>
            <p:cNvSpPr txBox="1"/>
            <p:nvPr/>
          </p:nvSpPr>
          <p:spPr>
            <a:xfrm>
              <a:off x="2790825" y="3930237"/>
              <a:ext cx="4572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9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E2CAC7-97BF-474A-8E80-E1A751F1BB44}"/>
                </a:ext>
              </a:extLst>
            </p:cNvPr>
            <p:cNvSpPr txBox="1"/>
            <p:nvPr/>
          </p:nvSpPr>
          <p:spPr>
            <a:xfrm>
              <a:off x="933450" y="5803074"/>
              <a:ext cx="4572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5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FD1DBF-0E34-49E1-BEEA-DE7E4A4326D0}"/>
                </a:ext>
              </a:extLst>
            </p:cNvPr>
            <p:cNvSpPr txBox="1"/>
            <p:nvPr/>
          </p:nvSpPr>
          <p:spPr>
            <a:xfrm>
              <a:off x="1866900" y="5111337"/>
              <a:ext cx="4572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7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EE685F-D4E7-4740-89E5-BBCACAA49B82}"/>
                </a:ext>
              </a:extLst>
            </p:cNvPr>
            <p:cNvSpPr txBox="1"/>
            <p:nvPr/>
          </p:nvSpPr>
          <p:spPr>
            <a:xfrm>
              <a:off x="2800350" y="6174549"/>
              <a:ext cx="45720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/>
                <a:t>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F92335-3CA4-4C5A-BA3D-2BB33C6BED7C}"/>
                </a:ext>
              </a:extLst>
            </p:cNvPr>
            <p:cNvSpPr txBox="1"/>
            <p:nvPr/>
          </p:nvSpPr>
          <p:spPr>
            <a:xfrm>
              <a:off x="3962400" y="1405266"/>
              <a:ext cx="2407185" cy="52322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t = x-&gt;next;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x-&gt;next = 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1BA711F-D982-4223-B57E-4B72B2FA3DED}"/>
                </a:ext>
              </a:extLst>
            </p:cNvPr>
            <p:cNvSpPr txBox="1"/>
            <p:nvPr/>
          </p:nvSpPr>
          <p:spPr>
            <a:xfrm>
              <a:off x="4480193" y="192750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(A)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83DC76-BDDC-4250-BAD1-2AED34957765}"/>
                </a:ext>
              </a:extLst>
            </p:cNvPr>
            <p:cNvSpPr txBox="1"/>
            <p:nvPr/>
          </p:nvSpPr>
          <p:spPr>
            <a:xfrm>
              <a:off x="7309692" y="1927508"/>
              <a:ext cx="1351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(B)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F61BA5-DE97-408B-AE72-D31078803EE1}"/>
                </a:ext>
              </a:extLst>
            </p:cNvPr>
            <p:cNvSpPr txBox="1"/>
            <p:nvPr/>
          </p:nvSpPr>
          <p:spPr>
            <a:xfrm>
              <a:off x="4484204" y="312766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(C)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EEB3E4-03C3-48C6-A103-BCAD1A6CF5E4}"/>
                </a:ext>
              </a:extLst>
            </p:cNvPr>
            <p:cNvSpPr txBox="1"/>
            <p:nvPr/>
          </p:nvSpPr>
          <p:spPr>
            <a:xfrm>
              <a:off x="7335284" y="312766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(D)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E4F2BE-133A-418F-B92D-EF31E8028705}"/>
                </a:ext>
              </a:extLst>
            </p:cNvPr>
            <p:cNvSpPr txBox="1"/>
            <p:nvPr/>
          </p:nvSpPr>
          <p:spPr>
            <a:xfrm>
              <a:off x="6781800" y="1405265"/>
              <a:ext cx="2407185" cy="52322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t-&gt;next = x-&gt;next;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x-&gt;next = t;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D95FE9-1FB5-4F9C-A7D7-9E7A543D9C48}"/>
                </a:ext>
              </a:extLst>
            </p:cNvPr>
            <p:cNvSpPr txBox="1"/>
            <p:nvPr/>
          </p:nvSpPr>
          <p:spPr>
            <a:xfrm>
              <a:off x="6781799" y="2616085"/>
              <a:ext cx="2407185" cy="52322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x-&gt;next = t;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t-&gt;next = x-&gt;next;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4B0135E-3906-493C-819F-EC44A8A7B815}"/>
                </a:ext>
              </a:extLst>
            </p:cNvPr>
            <p:cNvSpPr txBox="1"/>
            <p:nvPr/>
          </p:nvSpPr>
          <p:spPr>
            <a:xfrm>
              <a:off x="3962400" y="2605415"/>
              <a:ext cx="2407185" cy="523220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t-&gt;next = x-&gt;next; </a:t>
              </a:r>
            </a:p>
            <a:p>
              <a:pPr>
                <a:tabLst>
                  <a:tab pos="231775" algn="l"/>
                  <a:tab pos="461963" algn="l"/>
                  <a:tab pos="682625" algn="l"/>
                  <a:tab pos="914400" algn="l"/>
                </a:tabLst>
              </a:pPr>
              <a:r>
                <a:rPr lang="en-US" sz="1400"/>
                <a:t>x-&gt;next = t-&gt;next;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7692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A73E-8ED6-49D8-919B-D2A21A60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 Separating Interface from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A9AC-1613-4177-B529-A733A4364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262790"/>
            <a:ext cx="10972800" cy="186337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Which of the following statement is correct?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/>
              <a:t>X.h is the interface, X.cpp is the implementation, Y.cpp is the client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X.h is the implementation, X.cpp is the interface, Y.cpp is the client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X.h is the interface, X.cpp is the client, Y.cpp is the implementation</a:t>
            </a:r>
          </a:p>
          <a:p>
            <a:pPr marL="514350" indent="-514350">
              <a:buFont typeface="+mj-lt"/>
              <a:buAutoNum type="alphaLcParenR"/>
            </a:pPr>
            <a:r>
              <a:rPr lang="en-US"/>
              <a:t>X.h is the client, X.cpp is the implementation, Y.cpp is the interface</a:t>
            </a:r>
          </a:p>
          <a:p>
            <a:pPr marL="514350" indent="-514350">
              <a:buFont typeface="+mj-lt"/>
              <a:buAutoNum type="alphaLcParenR"/>
            </a:pPr>
            <a:endParaRPr lang="en-US"/>
          </a:p>
          <a:p>
            <a:pPr marL="514350" indent="-514350">
              <a:buFont typeface="+mj-lt"/>
              <a:buAutoNum type="alphaLcParenR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22A0EB-AAFF-4B86-95E5-633AA7F9B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B7361D-6A7E-488B-8520-1256A2B1DEDF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1BB4B5-5403-4700-9BCF-1292269471FA}"/>
              </a:ext>
            </a:extLst>
          </p:cNvPr>
          <p:cNvGrpSpPr/>
          <p:nvPr/>
        </p:nvGrpSpPr>
        <p:grpSpPr>
          <a:xfrm>
            <a:off x="2667000" y="1642646"/>
            <a:ext cx="7086600" cy="2255222"/>
            <a:chOff x="2667000" y="1642646"/>
            <a:chExt cx="7086600" cy="2255222"/>
          </a:xfrm>
        </p:grpSpPr>
        <p:sp>
          <p:nvSpPr>
            <p:cNvPr id="20" name="Rectangle: Folded Corner 19">
              <a:extLst>
                <a:ext uri="{FF2B5EF4-FFF2-40B4-BE49-F238E27FC236}">
                  <a16:creationId xmlns:a16="http://schemas.microsoft.com/office/drawing/2014/main" id="{537A9F97-308F-449D-B0D6-0E4429E150A8}"/>
                </a:ext>
              </a:extLst>
            </p:cNvPr>
            <p:cNvSpPr/>
            <p:nvPr/>
          </p:nvSpPr>
          <p:spPr>
            <a:xfrm>
              <a:off x="2667000" y="1981200"/>
              <a:ext cx="1371600" cy="1524000"/>
            </a:xfrm>
            <a:prstGeom prst="foldedCorner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1" name="Rectangle: Folded Corner 20">
              <a:extLst>
                <a:ext uri="{FF2B5EF4-FFF2-40B4-BE49-F238E27FC236}">
                  <a16:creationId xmlns:a16="http://schemas.microsoft.com/office/drawing/2014/main" id="{60076C18-E00B-49F2-8981-B0B43A7362A9}"/>
                </a:ext>
              </a:extLst>
            </p:cNvPr>
            <p:cNvSpPr/>
            <p:nvPr/>
          </p:nvSpPr>
          <p:spPr>
            <a:xfrm rot="10800000">
              <a:off x="5486400" y="2005069"/>
              <a:ext cx="1371600" cy="1524000"/>
            </a:xfrm>
            <a:prstGeom prst="foldedCorner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2" name="Rectangle: Folded Corner 21">
              <a:extLst>
                <a:ext uri="{FF2B5EF4-FFF2-40B4-BE49-F238E27FC236}">
                  <a16:creationId xmlns:a16="http://schemas.microsoft.com/office/drawing/2014/main" id="{FE037352-F0CB-4A40-8504-A987D64DF05A}"/>
                </a:ext>
              </a:extLst>
            </p:cNvPr>
            <p:cNvSpPr/>
            <p:nvPr/>
          </p:nvSpPr>
          <p:spPr>
            <a:xfrm>
              <a:off x="8380164" y="1987199"/>
              <a:ext cx="1371600" cy="1524000"/>
            </a:xfrm>
            <a:prstGeom prst="foldedCorner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2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D4C34A-5B73-40B7-B053-74C595507DF4}"/>
                </a:ext>
              </a:extLst>
            </p:cNvPr>
            <p:cNvSpPr txBox="1"/>
            <p:nvPr/>
          </p:nvSpPr>
          <p:spPr>
            <a:xfrm>
              <a:off x="8380164" y="2579922"/>
              <a:ext cx="13716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int main(){</a:t>
              </a:r>
            </a:p>
            <a:p>
              <a:endParaRPr lang="en-US" sz="1600"/>
            </a:p>
            <a:p>
              <a:r>
                <a:rPr lang="en-US" sz="1600"/>
                <a:t>}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402293-073B-4FC8-A9CC-8278D82A5E9D}"/>
                </a:ext>
              </a:extLst>
            </p:cNvPr>
            <p:cNvSpPr txBox="1"/>
            <p:nvPr/>
          </p:nvSpPr>
          <p:spPr>
            <a:xfrm>
              <a:off x="2667000" y="1642646"/>
              <a:ext cx="1371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X.h</a:t>
              </a:r>
              <a:endParaRPr lang="en-US" sz="160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n-US" sz="160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43F196-2A72-4D7A-BABA-32D932C7DF82}"/>
                </a:ext>
              </a:extLst>
            </p:cNvPr>
            <p:cNvSpPr txBox="1"/>
            <p:nvPr/>
          </p:nvSpPr>
          <p:spPr>
            <a:xfrm>
              <a:off x="5486400" y="1676400"/>
              <a:ext cx="13716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X.cpp</a:t>
              </a:r>
              <a:endParaRPr lang="en-US" sz="160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4280CF6-7809-4AB7-B8CA-D4302A8231D1}"/>
                </a:ext>
              </a:extLst>
            </p:cNvPr>
            <p:cNvSpPr txBox="1"/>
            <p:nvPr/>
          </p:nvSpPr>
          <p:spPr>
            <a:xfrm>
              <a:off x="8364557" y="1648645"/>
              <a:ext cx="13716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/>
                <a:t>Y.cpp</a:t>
              </a:r>
              <a:endParaRPr lang="en-US" sz="160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171DC8-A4E2-446E-8391-AC0AA3AC7D63}"/>
                </a:ext>
              </a:extLst>
            </p:cNvPr>
            <p:cNvSpPr txBox="1"/>
            <p:nvPr/>
          </p:nvSpPr>
          <p:spPr>
            <a:xfrm>
              <a:off x="5486400" y="2219018"/>
              <a:ext cx="13716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#include “X.h”</a:t>
              </a:r>
              <a:endParaRPr lang="en-US" sz="160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AC5998B-4BB6-4123-B11D-10CDE9DD1063}"/>
                </a:ext>
              </a:extLst>
            </p:cNvPr>
            <p:cNvSpPr txBox="1"/>
            <p:nvPr/>
          </p:nvSpPr>
          <p:spPr>
            <a:xfrm>
              <a:off x="8382000" y="2063399"/>
              <a:ext cx="13716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/>
                <a:t>#include “X.h”</a:t>
              </a:r>
              <a:endParaRPr lang="en-US" sz="1600"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0878C89-911E-48E5-92AE-FCFC734D0E26}"/>
                </a:ext>
              </a:extLst>
            </p:cNvPr>
            <p:cNvSpPr txBox="1"/>
            <p:nvPr/>
          </p:nvSpPr>
          <p:spPr>
            <a:xfrm>
              <a:off x="2667000" y="35052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(A)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AB9D2C-2E21-4F49-9B19-CE4BB7013150}"/>
                </a:ext>
              </a:extLst>
            </p:cNvPr>
            <p:cNvSpPr txBox="1"/>
            <p:nvPr/>
          </p:nvSpPr>
          <p:spPr>
            <a:xfrm>
              <a:off x="5486400" y="3516868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(B)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69B58A-4537-4FAB-8335-F5619360E487}"/>
                </a:ext>
              </a:extLst>
            </p:cNvPr>
            <p:cNvSpPr txBox="1"/>
            <p:nvPr/>
          </p:nvSpPr>
          <p:spPr>
            <a:xfrm>
              <a:off x="8305800" y="3528536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(C)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563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5002</TotalTime>
  <Words>2136</Words>
  <Application>Microsoft Office PowerPoint</Application>
  <PresentationFormat>Widescreen</PresentationFormat>
  <Paragraphs>562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Arial Narrow</vt:lpstr>
      <vt:lpstr>Bell Gothic Std Black</vt:lpstr>
      <vt:lpstr>Calibri</vt:lpstr>
      <vt:lpstr>Comic Sans MS</vt:lpstr>
      <vt:lpstr>Courier New</vt:lpstr>
      <vt:lpstr>Magneto</vt:lpstr>
      <vt:lpstr>Matura MT Script Capitals</vt:lpstr>
      <vt:lpstr>Office Theme</vt:lpstr>
      <vt:lpstr>Week 3 Stack Data Structure</vt:lpstr>
      <vt:lpstr>Outline</vt:lpstr>
      <vt:lpstr>Review Quiz 1</vt:lpstr>
      <vt:lpstr>3 Class vs  no class</vt:lpstr>
      <vt:lpstr>1 Selection: If-else vs switch</vt:lpstr>
      <vt:lpstr>7 Struct</vt:lpstr>
      <vt:lpstr>9 Linked-list: Delete</vt:lpstr>
      <vt:lpstr>PowerPoint Presentation</vt:lpstr>
      <vt:lpstr>4 Separating Interface from Implementation</vt:lpstr>
      <vt:lpstr>Feedback for Week 2 Lab Work </vt:lpstr>
      <vt:lpstr>How Lab Grade will be counted?</vt:lpstr>
      <vt:lpstr>Will late submissions be counted?</vt:lpstr>
      <vt:lpstr>Review Lab Work Week 2</vt:lpstr>
      <vt:lpstr>Linear Data Stuctures</vt:lpstr>
      <vt:lpstr>PowerPoint Presentation</vt:lpstr>
      <vt:lpstr>PowerPoint Presentation</vt:lpstr>
      <vt:lpstr>List </vt:lpstr>
      <vt:lpstr>Stack</vt:lpstr>
      <vt:lpstr>Queue</vt:lpstr>
      <vt:lpstr>Deque</vt:lpstr>
      <vt:lpstr>Comparing Linear Data Structures</vt:lpstr>
      <vt:lpstr>Today agenda is Stack</vt:lpstr>
      <vt:lpstr>Array Implementation of Stack</vt:lpstr>
      <vt:lpstr>Push Operation</vt:lpstr>
      <vt:lpstr>Pop Operation</vt:lpstr>
      <vt:lpstr>Peek Operation</vt:lpstr>
      <vt:lpstr>Practice</vt:lpstr>
      <vt:lpstr>Mandatory submission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Principles and C++ Classes</dc:title>
  <dc:creator>User</dc:creator>
  <cp:lastModifiedBy>Tri AB</cp:lastModifiedBy>
  <cp:revision>2601</cp:revision>
  <dcterms:created xsi:type="dcterms:W3CDTF">2018-02-19T01:09:10Z</dcterms:created>
  <dcterms:modified xsi:type="dcterms:W3CDTF">2021-03-05T05:06:48Z</dcterms:modified>
</cp:coreProperties>
</file>